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y="5143500" cx="9144000"/>
  <p:notesSz cx="6858000" cy="9144000"/>
  <p:embeddedFontLst>
    <p:embeddedFont>
      <p:font typeface="Montserrat SemiBold"/>
      <p:regular r:id="rId98"/>
      <p:bold r:id="rId99"/>
      <p:italic r:id="rId100"/>
      <p:boldItalic r:id="rId101"/>
    </p:embeddedFont>
    <p:embeddedFont>
      <p:font typeface="Roboto"/>
      <p:regular r:id="rId102"/>
      <p:bold r:id="rId103"/>
      <p:italic r:id="rId104"/>
      <p:boldItalic r:id="rId105"/>
    </p:embeddedFont>
    <p:embeddedFont>
      <p:font typeface="Anaheim"/>
      <p:regular r:id="rId106"/>
    </p:embeddedFont>
    <p:embeddedFont>
      <p:font typeface="Montserrat"/>
      <p:regular r:id="rId107"/>
      <p:bold r:id="rId108"/>
      <p:italic r:id="rId109"/>
      <p:boldItalic r:id="rId110"/>
    </p:embeddedFont>
    <p:embeddedFont>
      <p:font typeface="Barlow Condensed ExtraBold"/>
      <p:bold r:id="rId111"/>
      <p:boldItalic r:id="rId112"/>
    </p:embeddedFont>
    <p:embeddedFont>
      <p:font typeface="Montserrat Medium"/>
      <p:regular r:id="rId113"/>
      <p:bold r:id="rId114"/>
      <p:italic r:id="rId115"/>
      <p:boldItalic r:id="rId116"/>
    </p:embeddedFont>
    <p:embeddedFont>
      <p:font typeface="Montserrat Light"/>
      <p:regular r:id="rId117"/>
      <p:bold r:id="rId118"/>
      <p:italic r:id="rId119"/>
      <p:boldItalic r:id="rId120"/>
    </p:embeddedFont>
    <p:embeddedFont>
      <p:font typeface="Overpass Mono"/>
      <p:regular r:id="rId121"/>
      <p:bold r:id="rId122"/>
    </p:embeddedFont>
    <p:embeddedFont>
      <p:font typeface="Barlow"/>
      <p:regular r:id="rId123"/>
      <p:bold r:id="rId124"/>
      <p:italic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Montserrat-regular.fntdata"/><Relationship Id="rId106" Type="http://schemas.openxmlformats.org/officeDocument/2006/relationships/font" Target="fonts/Anaheim-regular.fntdata"/><Relationship Id="rId105" Type="http://schemas.openxmlformats.org/officeDocument/2006/relationships/font" Target="fonts/Roboto-boldItalic.fntdata"/><Relationship Id="rId104" Type="http://schemas.openxmlformats.org/officeDocument/2006/relationships/font" Target="fonts/Roboto-italic.fntdata"/><Relationship Id="rId109" Type="http://schemas.openxmlformats.org/officeDocument/2006/relationships/font" Target="fonts/Montserrat-italic.fntdata"/><Relationship Id="rId108" Type="http://schemas.openxmlformats.org/officeDocument/2006/relationships/font" Target="fonts/Montserrat-bold.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Roboto-bold.fntdata"/><Relationship Id="rId102" Type="http://schemas.openxmlformats.org/officeDocument/2006/relationships/font" Target="fonts/Roboto-regular.fntdata"/><Relationship Id="rId101" Type="http://schemas.openxmlformats.org/officeDocument/2006/relationships/font" Target="fonts/MontserratSemiBold-boldItalic.fntdata"/><Relationship Id="rId100" Type="http://schemas.openxmlformats.org/officeDocument/2006/relationships/font" Target="fonts/MontserratSemi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6" Type="http://schemas.openxmlformats.org/officeDocument/2006/relationships/font" Target="fonts/Barlow-boldItalic.fntdata"/><Relationship Id="rId26" Type="http://schemas.openxmlformats.org/officeDocument/2006/relationships/slide" Target="slides/slide22.xml"/><Relationship Id="rId121" Type="http://schemas.openxmlformats.org/officeDocument/2006/relationships/font" Target="fonts/OverpassMono-regular.fntdata"/><Relationship Id="rId25" Type="http://schemas.openxmlformats.org/officeDocument/2006/relationships/slide" Target="slides/slide21.xml"/><Relationship Id="rId120" Type="http://schemas.openxmlformats.org/officeDocument/2006/relationships/font" Target="fonts/MontserratLight-boldItalic.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Barlow-italic.fntdata"/><Relationship Id="rId29" Type="http://schemas.openxmlformats.org/officeDocument/2006/relationships/slide" Target="slides/slide25.xml"/><Relationship Id="rId124" Type="http://schemas.openxmlformats.org/officeDocument/2006/relationships/font" Target="fonts/Barlow-bold.fntdata"/><Relationship Id="rId123" Type="http://schemas.openxmlformats.org/officeDocument/2006/relationships/font" Target="fonts/Barlow-regular.fntdata"/><Relationship Id="rId122" Type="http://schemas.openxmlformats.org/officeDocument/2006/relationships/font" Target="fonts/OverpassMono-bold.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font" Target="fonts/MontserratSemiBold-bold.fntdata"/><Relationship Id="rId10" Type="http://schemas.openxmlformats.org/officeDocument/2006/relationships/slide" Target="slides/slide6.xml"/><Relationship Id="rId98" Type="http://schemas.openxmlformats.org/officeDocument/2006/relationships/font" Target="fonts/MontserratSemiBold-regular.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MontserratLight-bold.fntdata"/><Relationship Id="rId117" Type="http://schemas.openxmlformats.org/officeDocument/2006/relationships/font" Target="fonts/MontserratLight-regular.fntdata"/><Relationship Id="rId116" Type="http://schemas.openxmlformats.org/officeDocument/2006/relationships/font" Target="fonts/MontserratMedium-boldItalic.fntdata"/><Relationship Id="rId115" Type="http://schemas.openxmlformats.org/officeDocument/2006/relationships/font" Target="fonts/MontserratMedium-italic.fntdata"/><Relationship Id="rId119" Type="http://schemas.openxmlformats.org/officeDocument/2006/relationships/font" Target="fonts/MontserratLight-italic.fntdata"/><Relationship Id="rId15" Type="http://schemas.openxmlformats.org/officeDocument/2006/relationships/slide" Target="slides/slide11.xml"/><Relationship Id="rId110" Type="http://schemas.openxmlformats.org/officeDocument/2006/relationships/font" Target="fonts/Montserrat-boldItalic.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MontserratMedium-bold.fntdata"/><Relationship Id="rId18" Type="http://schemas.openxmlformats.org/officeDocument/2006/relationships/slide" Target="slides/slide14.xml"/><Relationship Id="rId113" Type="http://schemas.openxmlformats.org/officeDocument/2006/relationships/font" Target="fonts/MontserratMedium-regular.fntdata"/><Relationship Id="rId112" Type="http://schemas.openxmlformats.org/officeDocument/2006/relationships/font" Target="fonts/BarlowCondensedExtraBold-boldItalic.fntdata"/><Relationship Id="rId111" Type="http://schemas.openxmlformats.org/officeDocument/2006/relationships/font" Target="fonts/BarlowCondensedExtraBold-bold.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le-be87.kxcdn.com/drile/wp-content/uploads/2019/04/05_1-410x492.jpg" TargetMode="External"/><Relationship Id="rId3" Type="http://schemas.openxmlformats.org/officeDocument/2006/relationships/hyperlink" Target="https://drile-be87.kxcdn.com/drile/wp-content/uploads/2019/05/07_2-410x492.jpg" TargetMode="External"/><Relationship Id="rId4" Type="http://schemas.openxmlformats.org/officeDocument/2006/relationships/hyperlink" Target="https://drile-be87.kxcdn.com/drile/wp-content/uploads/2019/04/10_3-410x492.jpg" TargetMode="External"/><Relationship Id="rId5" Type="http://schemas.openxmlformats.org/officeDocument/2006/relationships/hyperlink" Target="https://drile-be87.kxcdn.com/drile/wp-content/uploads/2019/04/12_2-410x492.jp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dn.honda.com.vn/motorbike-versions/December2022/VlhEoBOm76qFSuONryD1.png" TargetMode="External"/><Relationship Id="rId3" Type="http://schemas.openxmlformats.org/officeDocument/2006/relationships/hyperlink" Target="https://cdn.honda.com.vn/motorbike-versions/December2022/AQRi0Spd16REq2TErCvH.png" TargetMode="External"/><Relationship Id="rId4" Type="http://schemas.openxmlformats.org/officeDocument/2006/relationships/hyperlink" Target="https://cdn.honda.com.vn/motorbike-versions/December2022/pxNbshmGP0Oz6VXFSZrb.png" TargetMode="External"/><Relationship Id="rId5" Type="http://schemas.openxmlformats.org/officeDocument/2006/relationships/hyperlink" Target="https://cdn.honda.com.vn/motorbike-versions/December2022/arfBb0dOQ9f2tGyESQJz.png" TargetMode="External"/><Relationship Id="rId6" Type="http://schemas.openxmlformats.org/officeDocument/2006/relationships/hyperlink" Target="https://cdn.honda.com.vn/motorbike-versions/December2022/P4lOHj5zGCSJx9REs9UE.png"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act-bootstrap.netlify.app/" TargetMode="External"/><Relationship Id="rId3" Type="http://schemas.openxmlformats.org/officeDocument/2006/relationships/hyperlink" Target="https://drive.google.com/drive/folders/1F4rhLaJQHcpUyk4gEfZC_g4kkEH_xo1D?usp=sharing%5C" TargetMode="External"/><Relationship Id="rId4" Type="http://schemas.openxmlformats.org/officeDocument/2006/relationships/hyperlink" Target="https://react-bootstrap-lovat.vercel.app/img/tour-3.png" TargetMode="External"/><Relationship Id="rId5" Type="http://schemas.openxmlformats.org/officeDocument/2006/relationships/hyperlink" Target="https://react-bootstrap-lovat.vercel.app/img/tour-6.png" TargetMode="External"/><Relationship Id="rId6" Type="http://schemas.openxmlformats.org/officeDocument/2006/relationships/hyperlink" Target="https://react-bootstrap-lovat.vercel.app/img/tour-9.png" TargetMode="External"/><Relationship Id="rId7" Type="http://schemas.openxmlformats.org/officeDocument/2006/relationships/hyperlink" Target="https://react-bootstrap-lovat.vercel.app/img/tour-12.png"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csum.photos/v2/list?page=1&amp;limit=8"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WyKUIuBCiiZ3FM_SD7JxCXlcG68XJhxu/view?usp=sharing"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w.githubusercontent.com/phatconex/react-learn/main/public/img/baucua/bau.png" TargetMode="External"/><Relationship Id="rId3" Type="http://schemas.openxmlformats.org/officeDocument/2006/relationships/hyperlink" Target="https://raw.githubusercontent.com/phatconex/react-learn/main/public/img/baucua/cua.png" TargetMode="External"/><Relationship Id="rId4" Type="http://schemas.openxmlformats.org/officeDocument/2006/relationships/hyperlink" Target="https://raw.githubusercontent.com/phatconex/react-learn/main/public/img/baucua/tom.png" TargetMode="External"/><Relationship Id="rId5" Type="http://schemas.openxmlformats.org/officeDocument/2006/relationships/hyperlink" Target="https://raw.githubusercontent.com/phatconex/react-learn/main/public/img/baucua/ca.png" TargetMode="External"/><Relationship Id="rId6" Type="http://schemas.openxmlformats.org/officeDocument/2006/relationships/hyperlink" Target="https://raw.githubusercontent.com/phatconex/react-learn/main/public/img/baucua/ga.png" TargetMode="External"/><Relationship Id="rId7" Type="http://schemas.openxmlformats.org/officeDocument/2006/relationships/hyperlink" Target="https://raw.githubusercontent.com/phatconex/react-learn/main/public/img/baucua/nai.png" TargetMode="External"/><Relationship Id="rId8" Type="http://schemas.openxmlformats.org/officeDocument/2006/relationships/hyperlink" Target="https://raw.githubusercontent.com/phatconex/react-learn/main/public/img/baucua/xoc.gif"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1" Type="http://schemas.openxmlformats.org/officeDocument/2006/relationships/hyperlink" Target="https://api.themoviedb.org/3/movie/now_playing?api_key=$%7BAPI_KEY%7D&amp;language=en-US&amp;page=1" TargetMode="External"/><Relationship Id="rId10" Type="http://schemas.openxmlformats.org/officeDocument/2006/relationships/hyperlink" Target="https://api.themoviedb.org/3/discover/movie?api_key=YOUR_API_KEY&amp;page=1" TargetMode="External"/><Relationship Id="rId13" Type="http://schemas.openxmlformats.org/officeDocument/2006/relationships/hyperlink" Target="https://api.themoviedb.org/3/movie/now_playing?api_key=$%7BAPI_KEY%7D&amp;language=en-US&amp;page=1" TargetMode="External"/><Relationship Id="rId12" Type="http://schemas.openxmlformats.org/officeDocument/2006/relationships/hyperlink" Target="https://api.themoviedb.org/3/discover/movie?api_key=YOUR_API_KEY&amp;page=1" TargetMode="External"/><Relationship Id="rId1" Type="http://schemas.openxmlformats.org/officeDocument/2006/relationships/notesMaster" Target="../notesMasters/notesMaster1.xml"/><Relationship Id="rId2" Type="http://schemas.openxmlformats.org/officeDocument/2006/relationships/hyperlink" Target="https://api.themoviedb.org/3/movie/now_playing?api_key=$%7BAPI_KEY%7D&amp;language=en-US&amp;page=1" TargetMode="External"/><Relationship Id="rId3" Type="http://schemas.openxmlformats.org/officeDocument/2006/relationships/hyperlink" Target="https://api.themoviedb.org/3/movie/upcoming?api_key=e9e9d8da18ae29fc430845952232787c&amp;language=en-US&amp;page=1" TargetMode="External"/><Relationship Id="rId4" Type="http://schemas.openxmlformats.org/officeDocument/2006/relationships/hyperlink" Target="https://api.themoviedb.org/3/movie/now_playing?api_key=$%7BAPI_KEY%7D&amp;language=en-US&amp;page=1" TargetMode="External"/><Relationship Id="rId9" Type="http://schemas.openxmlformats.org/officeDocument/2006/relationships/hyperlink" Target="https://image.tmdb.org/t/p/w300_and_h450_bestv2$%7Belement.poster_path" TargetMode="External"/><Relationship Id="rId15" Type="http://schemas.openxmlformats.org/officeDocument/2006/relationships/hyperlink" Target="https://api.themoviedb.org/3/movie/now_playing?api_key=$%7BAPI_KEY%7D&amp;language=en-US&amp;page=1" TargetMode="External"/><Relationship Id="rId14" Type="http://schemas.openxmlformats.org/officeDocument/2006/relationships/hyperlink" Target="https://api.themoviedb.org/3/discover/movie?api_key=YOUR_API_KEY&amp;page=1" TargetMode="External"/><Relationship Id="rId17" Type="http://schemas.openxmlformats.org/officeDocument/2006/relationships/hyperlink" Target="https://api.themoviedb.org/3/movie/now_playing?api_key=$%7BAPI_KEY%7D&amp;language=en-US&amp;page=1" TargetMode="External"/><Relationship Id="rId16" Type="http://schemas.openxmlformats.org/officeDocument/2006/relationships/hyperlink" Target="https://api.themoviedb.org/3/discover/movie?api_key=YOUR_API_KEY&amp;page=1" TargetMode="External"/><Relationship Id="rId5" Type="http://schemas.openxmlformats.org/officeDocument/2006/relationships/hyperlink" Target="https://api.themoviedb.org/3/movie/upcoming?api_key=e9e9d8da18ae29fc430845952232787c&amp;language=en-US&amp;page=1" TargetMode="External"/><Relationship Id="rId6" Type="http://schemas.openxmlformats.org/officeDocument/2006/relationships/hyperlink" Target="https://api.themoviedb.org/3/movie/top_rated?api_key=e9e9d8da18ae29fc430845952232787c&amp;language=en-US&amp;page=1" TargetMode="External"/><Relationship Id="rId7" Type="http://schemas.openxmlformats.org/officeDocument/2006/relationships/hyperlink" Target="https://api.themoviedb.org/3/movie/now_playing?api_key=$%7BAPI_KEY%7D&amp;language=en-US&amp;page=1" TargetMode="External"/><Relationship Id="rId8" Type="http://schemas.openxmlformats.org/officeDocument/2006/relationships/hyperlink" Target="https://api.themoviedb.org/3/movie/top_rated?api_key=e9e9d8da18ae29fc430845952232787c&amp;language=en-US&amp;page=1"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630da1b54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630da1b54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5a8ec690e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5a8ec690e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2ec3eb265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2ec3eb265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2ec3eb265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2ec3eb265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574262cd1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574262cd1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574262cd1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574262cd1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574262cd1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574262cd1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574262cd1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574262cd1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6de80c317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6de80c317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74262cd1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574262cd1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7905bfb7c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7905bfb7c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630da1b54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630da1b54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30da1b54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30da1b54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574262cd1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574262cd1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57776f575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57776f575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74262cd1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574262cd1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ảnh:</a:t>
            </a:r>
            <a:endParaRPr/>
          </a:p>
          <a:p>
            <a:pPr indent="0" lvl="0" marL="0" rtl="0" algn="l">
              <a:spcBef>
                <a:spcPts val="0"/>
              </a:spcBef>
              <a:spcAft>
                <a:spcPts val="0"/>
              </a:spcAft>
              <a:buNone/>
            </a:pPr>
            <a:r>
              <a:rPr lang="en" u="sng">
                <a:solidFill>
                  <a:schemeClr val="hlink"/>
                </a:solidFill>
                <a:hlinkClick r:id="rId2"/>
              </a:rPr>
              <a:t>https://drile-be87.kxcdn.com/drile/wp-content/uploads/2019/04/05_1-410x492.jpg</a:t>
            </a:r>
            <a:endParaRPr/>
          </a:p>
          <a:p>
            <a:pPr indent="0" lvl="0" marL="0" rtl="0" algn="l">
              <a:spcBef>
                <a:spcPts val="0"/>
              </a:spcBef>
              <a:spcAft>
                <a:spcPts val="0"/>
              </a:spcAft>
              <a:buNone/>
            </a:pPr>
            <a:r>
              <a:rPr lang="en" u="sng">
                <a:solidFill>
                  <a:schemeClr val="hlink"/>
                </a:solidFill>
                <a:hlinkClick r:id="rId3"/>
              </a:rPr>
              <a:t>https://drile-be87.kxcdn.com/drile/wp-content/uploads/2019/05/07_2-410x492.jpg</a:t>
            </a:r>
            <a:endParaRPr/>
          </a:p>
          <a:p>
            <a:pPr indent="0" lvl="0" marL="0" rtl="0" algn="l">
              <a:spcBef>
                <a:spcPts val="0"/>
              </a:spcBef>
              <a:spcAft>
                <a:spcPts val="0"/>
              </a:spcAft>
              <a:buNone/>
            </a:pPr>
            <a:r>
              <a:rPr lang="en" u="sng">
                <a:solidFill>
                  <a:schemeClr val="hlink"/>
                </a:solidFill>
                <a:hlinkClick r:id="rId4"/>
              </a:rPr>
              <a:t>https://drile-be87.kxcdn.com/drile/wp-content/uploads/2019/04/10_3-410x492.jpg</a:t>
            </a:r>
            <a:endParaRPr/>
          </a:p>
          <a:p>
            <a:pPr indent="0" lvl="0" marL="0" rtl="0" algn="l">
              <a:spcBef>
                <a:spcPts val="0"/>
              </a:spcBef>
              <a:spcAft>
                <a:spcPts val="0"/>
              </a:spcAft>
              <a:buNone/>
            </a:pPr>
            <a:r>
              <a:rPr lang="en" u="sng">
                <a:solidFill>
                  <a:schemeClr val="hlink"/>
                </a:solidFill>
                <a:hlinkClick r:id="rId5"/>
              </a:rPr>
              <a:t>https://drile-be87.kxcdn.com/drile/wp-content/uploads/2019/04/12_2-410x492.jpg</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574262cd1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574262cd1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6e01de12c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6e01de12c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1,</a:t>
            </a:r>
            <a:endParaRPr/>
          </a:p>
          <a:p>
            <a:pPr indent="0" lvl="0" marL="0" rtl="0" algn="l">
              <a:spcBef>
                <a:spcPts val="0"/>
              </a:spcBef>
              <a:spcAft>
                <a:spcPts val="0"/>
              </a:spcAft>
              <a:buClr>
                <a:schemeClr val="dk1"/>
              </a:buClr>
              <a:buSzPts val="1100"/>
              <a:buFont typeface="Arial"/>
              <a:buNone/>
            </a:pPr>
            <a:r>
              <a:rPr lang="en"/>
              <a:t>            name: "Nguyễn Văn A",</a:t>
            </a:r>
            <a:endParaRPr/>
          </a:p>
          <a:p>
            <a:pPr indent="0" lvl="0" marL="0" rtl="0" algn="l">
              <a:spcBef>
                <a:spcPts val="0"/>
              </a:spcBef>
              <a:spcAft>
                <a:spcPts val="0"/>
              </a:spcAft>
              <a:buClr>
                <a:schemeClr val="dk1"/>
              </a:buClr>
              <a:buSzPts val="1100"/>
              <a:buFont typeface="Arial"/>
              <a:buNone/>
            </a:pPr>
            <a:r>
              <a:rPr lang="en"/>
              <a:t>            job: "Web developer",</a:t>
            </a:r>
            <a:endParaRPr/>
          </a:p>
          <a:p>
            <a:pPr indent="0" lvl="0" marL="0" rtl="0" algn="l">
              <a:spcBef>
                <a:spcPts val="0"/>
              </a:spcBef>
              <a:spcAft>
                <a:spcPts val="0"/>
              </a:spcAft>
              <a:buClr>
                <a:schemeClr val="dk1"/>
              </a:buClr>
              <a:buSzPts val="1100"/>
              <a:buFont typeface="Arial"/>
              <a:buNone/>
            </a:pPr>
            <a:r>
              <a:rPr lang="en"/>
              <a:t>            img: "https://toigingiuvedep.vn/wp-content/uploads/2021/05/hinh-anh-avatar-de-thuong.jpg",</a:t>
            </a:r>
            <a:endParaRPr/>
          </a:p>
          <a:p>
            <a:pPr indent="0" lvl="0" marL="0" rtl="0" algn="l">
              <a:spcBef>
                <a:spcPts val="0"/>
              </a:spcBef>
              <a:spcAft>
                <a:spcPts val="0"/>
              </a:spcAft>
              <a:buClr>
                <a:schemeClr val="dk1"/>
              </a:buClr>
              <a:buSzPts val="1100"/>
              <a:buFont typeface="Arial"/>
              <a:buNone/>
            </a:pPr>
            <a:r>
              <a:rPr lang="en"/>
              <a:t>            male: true,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2,</a:t>
            </a:r>
            <a:endParaRPr/>
          </a:p>
          <a:p>
            <a:pPr indent="0" lvl="0" marL="0" rtl="0" algn="l">
              <a:spcBef>
                <a:spcPts val="0"/>
              </a:spcBef>
              <a:spcAft>
                <a:spcPts val="0"/>
              </a:spcAft>
              <a:buClr>
                <a:schemeClr val="dk1"/>
              </a:buClr>
              <a:buSzPts val="1100"/>
              <a:buFont typeface="Arial"/>
              <a:buNone/>
            </a:pPr>
            <a:r>
              <a:rPr lang="en"/>
              <a:t>            name: "Nguyễn Văn B",</a:t>
            </a:r>
            <a:endParaRPr/>
          </a:p>
          <a:p>
            <a:pPr indent="0" lvl="0" marL="0" rtl="0" algn="l">
              <a:spcBef>
                <a:spcPts val="0"/>
              </a:spcBef>
              <a:spcAft>
                <a:spcPts val="0"/>
              </a:spcAft>
              <a:buClr>
                <a:schemeClr val="dk1"/>
              </a:buClr>
              <a:buSzPts val="1100"/>
              <a:buFont typeface="Arial"/>
              <a:buNone/>
            </a:pPr>
            <a:r>
              <a:rPr lang="en"/>
              <a:t>            job: "Web developer",</a:t>
            </a:r>
            <a:endParaRPr/>
          </a:p>
          <a:p>
            <a:pPr indent="0" lvl="0" marL="0" rtl="0" algn="l">
              <a:spcBef>
                <a:spcPts val="0"/>
              </a:spcBef>
              <a:spcAft>
                <a:spcPts val="0"/>
              </a:spcAft>
              <a:buClr>
                <a:schemeClr val="dk1"/>
              </a:buClr>
              <a:buSzPts val="1100"/>
              <a:buFont typeface="Arial"/>
              <a:buNone/>
            </a:pPr>
            <a:r>
              <a:rPr lang="en"/>
              <a:t>            img: https://i.pinimg.com/1200x/97/f6/00/97f6003041c8f8c0aaf5dfd0b5d9e4cb.jpg",</a:t>
            </a:r>
            <a:endParaRPr/>
          </a:p>
          <a:p>
            <a:pPr indent="0" lvl="0" marL="0" rtl="0" algn="l">
              <a:spcBef>
                <a:spcPts val="0"/>
              </a:spcBef>
              <a:spcAft>
                <a:spcPts val="0"/>
              </a:spcAft>
              <a:buClr>
                <a:schemeClr val="dk1"/>
              </a:buClr>
              <a:buSzPts val="1100"/>
              <a:buFont typeface="Arial"/>
              <a:buNone/>
            </a:pPr>
            <a:r>
              <a:rPr lang="en"/>
              <a:t>            male: true,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3,</a:t>
            </a:r>
            <a:endParaRPr/>
          </a:p>
          <a:p>
            <a:pPr indent="0" lvl="0" marL="0" rtl="0" algn="l">
              <a:spcBef>
                <a:spcPts val="0"/>
              </a:spcBef>
              <a:spcAft>
                <a:spcPts val="0"/>
              </a:spcAft>
              <a:buClr>
                <a:schemeClr val="dk1"/>
              </a:buClr>
              <a:buSzPts val="1100"/>
              <a:buFont typeface="Arial"/>
              <a:buNone/>
            </a:pPr>
            <a:r>
              <a:rPr lang="en"/>
              <a:t>            name: "Nguyễn Văn C",</a:t>
            </a:r>
            <a:endParaRPr/>
          </a:p>
          <a:p>
            <a:pPr indent="0" lvl="0" marL="0" rtl="0" algn="l">
              <a:spcBef>
                <a:spcPts val="0"/>
              </a:spcBef>
              <a:spcAft>
                <a:spcPts val="0"/>
              </a:spcAft>
              <a:buClr>
                <a:schemeClr val="dk1"/>
              </a:buClr>
              <a:buSzPts val="1100"/>
              <a:buFont typeface="Arial"/>
              <a:buNone/>
            </a:pPr>
            <a:r>
              <a:rPr lang="en"/>
              <a:t>            job: "Web developer",</a:t>
            </a:r>
            <a:endParaRPr/>
          </a:p>
          <a:p>
            <a:pPr indent="0" lvl="0" marL="0" rtl="0" algn="l">
              <a:spcBef>
                <a:spcPts val="0"/>
              </a:spcBef>
              <a:spcAft>
                <a:spcPts val="0"/>
              </a:spcAft>
              <a:buClr>
                <a:schemeClr val="dk1"/>
              </a:buClr>
              <a:buSzPts val="1100"/>
              <a:buFont typeface="Arial"/>
              <a:buNone/>
            </a:pPr>
            <a:r>
              <a:rPr lang="en"/>
              <a:t>            img: "https://i.pinimg.com/originals/3c/b5/14/3cb514b0be85da4b31b8092361b7c948.jpg",</a:t>
            </a:r>
            <a:endParaRPr/>
          </a:p>
          <a:p>
            <a:pPr indent="0" lvl="0" marL="0" rtl="0" algn="l">
              <a:spcBef>
                <a:spcPts val="0"/>
              </a:spcBef>
              <a:spcAft>
                <a:spcPts val="0"/>
              </a:spcAft>
              <a:buClr>
                <a:schemeClr val="dk1"/>
              </a:buClr>
              <a:buSzPts val="1100"/>
              <a:buFont typeface="Arial"/>
              <a:buNone/>
            </a:pPr>
            <a:r>
              <a:rPr lang="en"/>
              <a:t>            male: false,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const youtubeData =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id: 1,</a:t>
            </a:r>
            <a:endParaRPr>
              <a:solidFill>
                <a:schemeClr val="dk1"/>
              </a:solidFill>
            </a:endParaRPr>
          </a:p>
          <a:p>
            <a:pPr indent="0" lvl="0" marL="0" rtl="0" algn="l">
              <a:spcBef>
                <a:spcPts val="0"/>
              </a:spcBef>
              <a:spcAft>
                <a:spcPts val="0"/>
              </a:spcAft>
              <a:buNone/>
            </a:pPr>
            <a:r>
              <a:rPr lang="en">
                <a:solidFill>
                  <a:schemeClr val="dk1"/>
                </a:solidFill>
              </a:rPr>
              <a:t>        title: "[s10] Doraemon Phần 9 - Tổng Hợp Bộ Hoạt Hình Doraemon Hay Nhất - POPS Kids",</a:t>
            </a:r>
            <a:endParaRPr>
              <a:solidFill>
                <a:schemeClr val="dk1"/>
              </a:solidFill>
            </a:endParaRPr>
          </a:p>
          <a:p>
            <a:pPr indent="0" lvl="0" marL="0" rtl="0" algn="l">
              <a:spcBef>
                <a:spcPts val="0"/>
              </a:spcBef>
              <a:spcAft>
                <a:spcPts val="0"/>
              </a:spcAft>
              <a:buNone/>
            </a:pPr>
            <a:r>
              <a:rPr lang="en">
                <a:solidFill>
                  <a:schemeClr val="dk1"/>
                </a:solidFill>
              </a:rPr>
              <a:t>        channel: "POPS Kids",</a:t>
            </a:r>
            <a:endParaRPr>
              <a:solidFill>
                <a:schemeClr val="dk1"/>
              </a:solidFill>
            </a:endParaRPr>
          </a:p>
          <a:p>
            <a:pPr indent="0" lvl="0" marL="0" rtl="0" algn="l">
              <a:spcBef>
                <a:spcPts val="0"/>
              </a:spcBef>
              <a:spcAft>
                <a:spcPts val="0"/>
              </a:spcAft>
              <a:buNone/>
            </a:pPr>
            <a:r>
              <a:rPr lang="en">
                <a:solidFill>
                  <a:schemeClr val="dk1"/>
                </a:solidFill>
              </a:rPr>
              <a:t>        thumbnail: "https://i.ytimg.com/vi/5c8jrAOITnE/hq720.jpg",</a:t>
            </a:r>
            <a:endParaRPr>
              <a:solidFill>
                <a:schemeClr val="dk1"/>
              </a:solidFill>
            </a:endParaRPr>
          </a:p>
          <a:p>
            <a:pPr indent="0" lvl="0" marL="0" rtl="0" algn="l">
              <a:spcBef>
                <a:spcPts val="0"/>
              </a:spcBef>
              <a:spcAft>
                <a:spcPts val="0"/>
              </a:spcAft>
              <a:buNone/>
            </a:pPr>
            <a:r>
              <a:rPr lang="en">
                <a:solidFill>
                  <a:schemeClr val="dk1"/>
                </a:solidFill>
              </a:rPr>
              <a:t>        avatar: "",</a:t>
            </a:r>
            <a:endParaRPr>
              <a:solidFill>
                <a:schemeClr val="dk1"/>
              </a:solidFill>
            </a:endParaRPr>
          </a:p>
          <a:p>
            <a:pPr indent="0" lvl="0" marL="0" rtl="0" algn="l">
              <a:spcBef>
                <a:spcPts val="0"/>
              </a:spcBef>
              <a:spcAft>
                <a:spcPts val="0"/>
              </a:spcAft>
              <a:buNone/>
            </a:pPr>
            <a:r>
              <a:rPr lang="en">
                <a:solidFill>
                  <a:schemeClr val="dk1"/>
                </a:solidFill>
              </a:rPr>
              <a:t>        special: false,</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id: 2,</a:t>
            </a:r>
            <a:endParaRPr>
              <a:solidFill>
                <a:schemeClr val="dk1"/>
              </a:solidFill>
            </a:endParaRPr>
          </a:p>
          <a:p>
            <a:pPr indent="0" lvl="0" marL="0" rtl="0" algn="l">
              <a:spcBef>
                <a:spcPts val="0"/>
              </a:spcBef>
              <a:spcAft>
                <a:spcPts val="0"/>
              </a:spcAft>
              <a:buNone/>
            </a:pPr>
            <a:r>
              <a:rPr lang="en">
                <a:solidFill>
                  <a:schemeClr val="dk1"/>
                </a:solidFill>
              </a:rPr>
              <a:t>        title: "Sống sót 24 giờ liên tục trong rừng mưa",</a:t>
            </a:r>
            <a:endParaRPr>
              <a:solidFill>
                <a:schemeClr val="dk1"/>
              </a:solidFill>
            </a:endParaRPr>
          </a:p>
          <a:p>
            <a:pPr indent="0" lvl="0" marL="0" rtl="0" algn="l">
              <a:spcBef>
                <a:spcPts val="0"/>
              </a:spcBef>
              <a:spcAft>
                <a:spcPts val="0"/>
              </a:spcAft>
              <a:buNone/>
            </a:pPr>
            <a:r>
              <a:rPr lang="en">
                <a:solidFill>
                  <a:schemeClr val="dk1"/>
                </a:solidFill>
              </a:rPr>
              <a:t>        channel: "MrBeast",</a:t>
            </a:r>
            <a:endParaRPr>
              <a:solidFill>
                <a:schemeClr val="dk1"/>
              </a:solidFill>
            </a:endParaRPr>
          </a:p>
          <a:p>
            <a:pPr indent="0" lvl="0" marL="0" rtl="0" algn="l">
              <a:spcBef>
                <a:spcPts val="0"/>
              </a:spcBef>
              <a:spcAft>
                <a:spcPts val="0"/>
              </a:spcAft>
              <a:buNone/>
            </a:pPr>
            <a:r>
              <a:rPr lang="en">
                <a:solidFill>
                  <a:schemeClr val="dk1"/>
                </a:solidFill>
              </a:rPr>
              <a:t>        thumbnail: "https://i.ytimg.com/vi/d1010B3sKNQ/hq720.jpg",</a:t>
            </a:r>
            <a:endParaRPr>
              <a:solidFill>
                <a:schemeClr val="dk1"/>
              </a:solidFill>
            </a:endParaRPr>
          </a:p>
          <a:p>
            <a:pPr indent="0" lvl="0" marL="0" rtl="0" algn="l">
              <a:spcBef>
                <a:spcPts val="0"/>
              </a:spcBef>
              <a:spcAft>
                <a:spcPts val="0"/>
              </a:spcAft>
              <a:buNone/>
            </a:pPr>
            <a:r>
              <a:rPr lang="en">
                <a:solidFill>
                  <a:schemeClr val="dk1"/>
                </a:solidFill>
              </a:rPr>
              <a:t>        avatar: "https://yt3.ggpht.com/ytc/AGIKgqNRr7IEdQ7TplsO8BG-KjG19aCcCpVjiV9l36-9lQ=s68-c-k-c0x00ffffff-no-rj",</a:t>
            </a:r>
            <a:endParaRPr>
              <a:solidFill>
                <a:schemeClr val="dk1"/>
              </a:solidFill>
            </a:endParaRPr>
          </a:p>
          <a:p>
            <a:pPr indent="0" lvl="0" marL="0" rtl="0" algn="l">
              <a:spcBef>
                <a:spcPts val="0"/>
              </a:spcBef>
              <a:spcAft>
                <a:spcPts val="0"/>
              </a:spcAft>
              <a:buNone/>
            </a:pPr>
            <a:r>
              <a:rPr lang="en">
                <a:solidFill>
                  <a:schemeClr val="dk1"/>
                </a:solidFill>
              </a:rPr>
              <a:t>        special: true,</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id: 3,</a:t>
            </a:r>
            <a:endParaRPr>
              <a:solidFill>
                <a:schemeClr val="dk1"/>
              </a:solidFill>
            </a:endParaRPr>
          </a:p>
          <a:p>
            <a:pPr indent="0" lvl="0" marL="0" rtl="0" algn="l">
              <a:spcBef>
                <a:spcPts val="0"/>
              </a:spcBef>
              <a:spcAft>
                <a:spcPts val="0"/>
              </a:spcAft>
              <a:buNone/>
            </a:pPr>
            <a:r>
              <a:rPr lang="en">
                <a:solidFill>
                  <a:schemeClr val="dk1"/>
                </a:solidFill>
              </a:rPr>
              <a:t>        title: "[TEASER] THỎ BẢY MÀU VÀ CHIẾN TRANH CẦU CÁ",</a:t>
            </a:r>
            <a:endParaRPr>
              <a:solidFill>
                <a:schemeClr val="dk1"/>
              </a:solidFill>
            </a:endParaRPr>
          </a:p>
          <a:p>
            <a:pPr indent="0" lvl="0" marL="0" rtl="0" algn="l">
              <a:spcBef>
                <a:spcPts val="0"/>
              </a:spcBef>
              <a:spcAft>
                <a:spcPts val="0"/>
              </a:spcAft>
              <a:buNone/>
            </a:pPr>
            <a:r>
              <a:rPr lang="en">
                <a:solidFill>
                  <a:schemeClr val="dk1"/>
                </a:solidFill>
              </a:rPr>
              <a:t>        channel: "Thỏ bảy màu",</a:t>
            </a:r>
            <a:endParaRPr>
              <a:solidFill>
                <a:schemeClr val="dk1"/>
              </a:solidFill>
            </a:endParaRPr>
          </a:p>
          <a:p>
            <a:pPr indent="0" lvl="0" marL="0" rtl="0" algn="l">
              <a:spcBef>
                <a:spcPts val="0"/>
              </a:spcBef>
              <a:spcAft>
                <a:spcPts val="0"/>
              </a:spcAft>
              <a:buNone/>
            </a:pPr>
            <a:r>
              <a:rPr lang="en">
                <a:solidFill>
                  <a:schemeClr val="dk1"/>
                </a:solidFill>
              </a:rPr>
              <a:t>        thumbnail: "https://i.ytimg.com/vi/cJUMW3sqIus/hq720.jpg",</a:t>
            </a:r>
            <a:endParaRPr>
              <a:solidFill>
                <a:schemeClr val="dk1"/>
              </a:solidFill>
            </a:endParaRPr>
          </a:p>
          <a:p>
            <a:pPr indent="0" lvl="0" marL="0" rtl="0" algn="l">
              <a:spcBef>
                <a:spcPts val="0"/>
              </a:spcBef>
              <a:spcAft>
                <a:spcPts val="0"/>
              </a:spcAft>
              <a:buNone/>
            </a:pPr>
            <a:r>
              <a:rPr lang="en">
                <a:solidFill>
                  <a:schemeClr val="dk1"/>
                </a:solidFill>
              </a:rPr>
              <a:t>        avatar: "https://yt3.ggpht.com/nUn1DIIVQtqxdI5ubE_O8VhmT38NTA_7vIhS__sZsJfunY1uheawMvatoP9WMKu9nF8thJHK1g=s68-c-k-c0x00ffffff-no-rj",</a:t>
            </a:r>
            <a:endParaRPr>
              <a:solidFill>
                <a:schemeClr val="dk1"/>
              </a:solidFill>
            </a:endParaRPr>
          </a:p>
          <a:p>
            <a:pPr indent="0" lvl="0" marL="0" rtl="0" algn="l">
              <a:spcBef>
                <a:spcPts val="0"/>
              </a:spcBef>
              <a:spcAft>
                <a:spcPts val="0"/>
              </a:spcAft>
              <a:buNone/>
            </a:pPr>
            <a:r>
              <a:rPr lang="en">
                <a:solidFill>
                  <a:schemeClr val="dk1"/>
                </a:solidFill>
              </a:rPr>
              <a:t>        special: false,</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7496f056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7496f056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 listMenu =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1,</a:t>
            </a:r>
            <a:endParaRPr/>
          </a:p>
          <a:p>
            <a:pPr indent="0" lvl="0" marL="0" rtl="0" algn="l">
              <a:spcBef>
                <a:spcPts val="0"/>
              </a:spcBef>
              <a:spcAft>
                <a:spcPts val="0"/>
              </a:spcAft>
              <a:buClr>
                <a:schemeClr val="dk1"/>
              </a:buClr>
              <a:buSzPts val="1100"/>
              <a:buFont typeface="Arial"/>
              <a:buNone/>
            </a:pPr>
            <a:r>
              <a:rPr lang="en"/>
              <a:t>        title: "Appetizers",</a:t>
            </a:r>
            <a:endParaRPr/>
          </a:p>
          <a:p>
            <a:pPr indent="0" lvl="0" marL="0" rtl="0" algn="l">
              <a:spcBef>
                <a:spcPts val="0"/>
              </a:spcBef>
              <a:spcAft>
                <a:spcPts val="0"/>
              </a:spcAft>
              <a:buClr>
                <a:schemeClr val="dk1"/>
              </a:buClr>
              <a:buSzPts val="1100"/>
              <a:buFont typeface="Arial"/>
              <a:buNone/>
            </a:pPr>
            <a:r>
              <a:rPr lang="en"/>
              <a:t>        img: "https://kalanidhithemes.com/live-preview/landing-page/delici/all-demo/Delici-Defoult/images/resource/menus-1.jpg",</a:t>
            </a:r>
            <a:endParaRPr/>
          </a:p>
          <a:p>
            <a:pPr indent="0" lvl="0" marL="0" rtl="0" algn="l">
              <a:spcBef>
                <a:spcPts val="0"/>
              </a:spcBef>
              <a:spcAft>
                <a:spcPts val="0"/>
              </a:spcAft>
              <a:buClr>
                <a:schemeClr val="dk1"/>
              </a:buClr>
              <a:buSzPts val="1100"/>
              <a:buFont typeface="Arial"/>
              <a:buNone/>
            </a:pPr>
            <a:r>
              <a:rPr lang="en"/>
              <a:t>        listMenu: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1,</a:t>
            </a:r>
            <a:endParaRPr/>
          </a:p>
          <a:p>
            <a:pPr indent="0" lvl="0" marL="0" rtl="0" algn="l">
              <a:spcBef>
                <a:spcPts val="0"/>
              </a:spcBef>
              <a:spcAft>
                <a:spcPts val="0"/>
              </a:spcAft>
              <a:buClr>
                <a:schemeClr val="dk1"/>
              </a:buClr>
              <a:buSzPts val="1100"/>
              <a:buFont typeface="Arial"/>
              <a:buNone/>
            </a:pPr>
            <a:r>
              <a:rPr lang="en"/>
              <a:t>                title: "Greek Salad",</a:t>
            </a:r>
            <a:endParaRPr/>
          </a:p>
          <a:p>
            <a:pPr indent="0" lvl="0" marL="0" rtl="0" algn="l">
              <a:spcBef>
                <a:spcPts val="0"/>
              </a:spcBef>
              <a:spcAft>
                <a:spcPts val="0"/>
              </a:spcAft>
              <a:buClr>
                <a:schemeClr val="dk1"/>
              </a:buClr>
              <a:buSzPts val="1100"/>
              <a:buFont typeface="Arial"/>
              <a:buNone/>
            </a:pPr>
            <a:r>
              <a:rPr lang="en"/>
              <a:t>                desc: "Tomatoes, green bell pepper, sliced cucumber onion, olives, and feta cheese.",</a:t>
            </a:r>
            <a:endParaRPr/>
          </a:p>
          <a:p>
            <a:pPr indent="0" lvl="0" marL="0" rtl="0" algn="l">
              <a:spcBef>
                <a:spcPts val="0"/>
              </a:spcBef>
              <a:spcAft>
                <a:spcPts val="0"/>
              </a:spcAft>
              <a:buClr>
                <a:schemeClr val="dk1"/>
              </a:buClr>
              <a:buSzPts val="1100"/>
              <a:buFont typeface="Arial"/>
              <a:buNone/>
            </a:pPr>
            <a:r>
              <a:rPr lang="en"/>
              <a:t>                price: "25.50",</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2,</a:t>
            </a:r>
            <a:endParaRPr/>
          </a:p>
          <a:p>
            <a:pPr indent="0" lvl="0" marL="0" rtl="0" algn="l">
              <a:spcBef>
                <a:spcPts val="0"/>
              </a:spcBef>
              <a:spcAft>
                <a:spcPts val="0"/>
              </a:spcAft>
              <a:buClr>
                <a:schemeClr val="dk1"/>
              </a:buClr>
              <a:buSzPts val="1100"/>
              <a:buFont typeface="Arial"/>
              <a:buNone/>
            </a:pPr>
            <a:r>
              <a:rPr lang="en"/>
              <a:t>                title: "Lasagne",</a:t>
            </a:r>
            <a:endParaRPr/>
          </a:p>
          <a:p>
            <a:pPr indent="0" lvl="0" marL="0" rtl="0" algn="l">
              <a:spcBef>
                <a:spcPts val="0"/>
              </a:spcBef>
              <a:spcAft>
                <a:spcPts val="0"/>
              </a:spcAft>
              <a:buClr>
                <a:schemeClr val="dk1"/>
              </a:buClr>
              <a:buSzPts val="1100"/>
              <a:buFont typeface="Arial"/>
              <a:buNone/>
            </a:pPr>
            <a:r>
              <a:rPr lang="en"/>
              <a:t>                desc: "Vegetables, cheeses, ground meats, tomato sauce, seasonings and spices",</a:t>
            </a:r>
            <a:endParaRPr/>
          </a:p>
          <a:p>
            <a:pPr indent="0" lvl="0" marL="0" rtl="0" algn="l">
              <a:spcBef>
                <a:spcPts val="0"/>
              </a:spcBef>
              <a:spcAft>
                <a:spcPts val="0"/>
              </a:spcAft>
              <a:buClr>
                <a:schemeClr val="dk1"/>
              </a:buClr>
              <a:buSzPts val="1100"/>
              <a:buFont typeface="Arial"/>
              <a:buNone/>
            </a:pPr>
            <a:r>
              <a:rPr lang="en"/>
              <a:t>                price: "40.50",</a:t>
            </a:r>
            <a:endParaRPr/>
          </a:p>
          <a:p>
            <a:pPr indent="0" lvl="0" marL="0" rtl="0" algn="l">
              <a:spcBef>
                <a:spcPts val="0"/>
              </a:spcBef>
              <a:spcAft>
                <a:spcPts val="0"/>
              </a:spcAft>
              <a:buClr>
                <a:schemeClr val="dk1"/>
              </a:buClr>
              <a:buSzPts val="1100"/>
              <a:buFont typeface="Arial"/>
              <a:buNone/>
            </a:pPr>
            <a:r>
              <a:rPr lang="en"/>
              <a:t>                choice: true,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3,</a:t>
            </a:r>
            <a:endParaRPr/>
          </a:p>
          <a:p>
            <a:pPr indent="0" lvl="0" marL="0" rtl="0" algn="l">
              <a:spcBef>
                <a:spcPts val="0"/>
              </a:spcBef>
              <a:spcAft>
                <a:spcPts val="0"/>
              </a:spcAft>
              <a:buClr>
                <a:schemeClr val="dk1"/>
              </a:buClr>
              <a:buSzPts val="1100"/>
              <a:buFont typeface="Arial"/>
              <a:buNone/>
            </a:pPr>
            <a:r>
              <a:rPr lang="en"/>
              <a:t>                title: "Butternut Pumpkin",</a:t>
            </a:r>
            <a:endParaRPr/>
          </a:p>
          <a:p>
            <a:pPr indent="0" lvl="0" marL="0" rtl="0" algn="l">
              <a:spcBef>
                <a:spcPts val="0"/>
              </a:spcBef>
              <a:spcAft>
                <a:spcPts val="0"/>
              </a:spcAft>
              <a:buClr>
                <a:schemeClr val="dk1"/>
              </a:buClr>
              <a:buSzPts val="1100"/>
              <a:buFont typeface="Arial"/>
              <a:buNone/>
            </a:pPr>
            <a:r>
              <a:rPr lang="en"/>
              <a:t>                desc: "Typesetting industry lorem Lorem Ipsum is simply dummy text of the priand.",</a:t>
            </a:r>
            <a:endParaRPr/>
          </a:p>
          <a:p>
            <a:pPr indent="0" lvl="0" marL="0" rtl="0" algn="l">
              <a:spcBef>
                <a:spcPts val="0"/>
              </a:spcBef>
              <a:spcAft>
                <a:spcPts val="0"/>
              </a:spcAft>
              <a:buClr>
                <a:schemeClr val="dk1"/>
              </a:buClr>
              <a:buSzPts val="1100"/>
              <a:buFont typeface="Arial"/>
              <a:buNone/>
            </a:pPr>
            <a:r>
              <a:rPr lang="en"/>
              <a:t>                price: "10.00",</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4,</a:t>
            </a:r>
            <a:endParaRPr/>
          </a:p>
          <a:p>
            <a:pPr indent="0" lvl="0" marL="0" rtl="0" algn="l">
              <a:spcBef>
                <a:spcPts val="0"/>
              </a:spcBef>
              <a:spcAft>
                <a:spcPts val="0"/>
              </a:spcAft>
              <a:buClr>
                <a:schemeClr val="dk1"/>
              </a:buClr>
              <a:buSzPts val="1100"/>
              <a:buFont typeface="Arial"/>
              <a:buNone/>
            </a:pPr>
            <a:r>
              <a:rPr lang="en"/>
              <a:t>                title: "Butternut Pumpkin",</a:t>
            </a:r>
            <a:endParaRPr/>
          </a:p>
          <a:p>
            <a:pPr indent="0" lvl="0" marL="0" rtl="0" algn="l">
              <a:spcBef>
                <a:spcPts val="0"/>
              </a:spcBef>
              <a:spcAft>
                <a:spcPts val="0"/>
              </a:spcAft>
              <a:buClr>
                <a:schemeClr val="dk1"/>
              </a:buClr>
              <a:buSzPts val="1100"/>
              <a:buFont typeface="Arial"/>
              <a:buNone/>
            </a:pPr>
            <a:r>
              <a:rPr lang="en"/>
              <a:t>                desc: "Typesetting industry lorem Lorem Ipsum is simply dummy text of the priand.",</a:t>
            </a:r>
            <a:endParaRPr/>
          </a:p>
          <a:p>
            <a:pPr indent="0" lvl="0" marL="0" rtl="0" algn="l">
              <a:spcBef>
                <a:spcPts val="0"/>
              </a:spcBef>
              <a:spcAft>
                <a:spcPts val="0"/>
              </a:spcAft>
              <a:buClr>
                <a:schemeClr val="dk1"/>
              </a:buClr>
              <a:buSzPts val="1100"/>
              <a:buFont typeface="Arial"/>
              <a:buNone/>
            </a:pPr>
            <a:r>
              <a:rPr lang="en"/>
              <a:t>                price: "10.00",</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2,</a:t>
            </a:r>
            <a:endParaRPr/>
          </a:p>
          <a:p>
            <a:pPr indent="0" lvl="0" marL="0" rtl="0" algn="l">
              <a:spcBef>
                <a:spcPts val="0"/>
              </a:spcBef>
              <a:spcAft>
                <a:spcPts val="0"/>
              </a:spcAft>
              <a:buClr>
                <a:schemeClr val="dk1"/>
              </a:buClr>
              <a:buSzPts val="1100"/>
              <a:buFont typeface="Arial"/>
              <a:buNone/>
            </a:pPr>
            <a:r>
              <a:rPr lang="en"/>
              <a:t>        title: "Main Dishes",</a:t>
            </a:r>
            <a:endParaRPr/>
          </a:p>
          <a:p>
            <a:pPr indent="0" lvl="0" marL="0" rtl="0" algn="l">
              <a:spcBef>
                <a:spcPts val="0"/>
              </a:spcBef>
              <a:spcAft>
                <a:spcPts val="0"/>
              </a:spcAft>
              <a:buClr>
                <a:schemeClr val="dk1"/>
              </a:buClr>
              <a:buSzPts val="1100"/>
              <a:buFont typeface="Arial"/>
              <a:buNone/>
            </a:pPr>
            <a:r>
              <a:rPr lang="en"/>
              <a:t>        img: "https://kalanidhithemes.com/live-preview/landing-page/delici/all-demo/Delici-Defoult/images/resource/menus-2.jpg",</a:t>
            </a:r>
            <a:endParaRPr/>
          </a:p>
          <a:p>
            <a:pPr indent="0" lvl="0" marL="0" rtl="0" algn="l">
              <a:spcBef>
                <a:spcPts val="0"/>
              </a:spcBef>
              <a:spcAft>
                <a:spcPts val="0"/>
              </a:spcAft>
              <a:buClr>
                <a:schemeClr val="dk1"/>
              </a:buClr>
              <a:buSzPts val="1100"/>
              <a:buFont typeface="Arial"/>
              <a:buNone/>
            </a:pPr>
            <a:r>
              <a:rPr lang="en"/>
              <a:t>        listMenu: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1,</a:t>
            </a:r>
            <a:endParaRPr/>
          </a:p>
          <a:p>
            <a:pPr indent="0" lvl="0" marL="0" rtl="0" algn="l">
              <a:spcBef>
                <a:spcPts val="0"/>
              </a:spcBef>
              <a:spcAft>
                <a:spcPts val="0"/>
              </a:spcAft>
              <a:buClr>
                <a:schemeClr val="dk1"/>
              </a:buClr>
              <a:buSzPts val="1100"/>
              <a:buFont typeface="Arial"/>
              <a:buNone/>
            </a:pPr>
            <a:r>
              <a:rPr lang="en"/>
              <a:t>                title: "Greek Salad",</a:t>
            </a:r>
            <a:endParaRPr/>
          </a:p>
          <a:p>
            <a:pPr indent="0" lvl="0" marL="0" rtl="0" algn="l">
              <a:spcBef>
                <a:spcPts val="0"/>
              </a:spcBef>
              <a:spcAft>
                <a:spcPts val="0"/>
              </a:spcAft>
              <a:buClr>
                <a:schemeClr val="dk1"/>
              </a:buClr>
              <a:buSzPts val="1100"/>
              <a:buFont typeface="Arial"/>
              <a:buNone/>
            </a:pPr>
            <a:r>
              <a:rPr lang="en"/>
              <a:t>                desc: "Tomatoes, green bell pepper, sliced cucumber onion, olives, and feta cheese.",</a:t>
            </a:r>
            <a:endParaRPr/>
          </a:p>
          <a:p>
            <a:pPr indent="0" lvl="0" marL="0" rtl="0" algn="l">
              <a:spcBef>
                <a:spcPts val="0"/>
              </a:spcBef>
              <a:spcAft>
                <a:spcPts val="0"/>
              </a:spcAft>
              <a:buClr>
                <a:schemeClr val="dk1"/>
              </a:buClr>
              <a:buSzPts val="1100"/>
              <a:buFont typeface="Arial"/>
              <a:buNone/>
            </a:pPr>
            <a:r>
              <a:rPr lang="en"/>
              <a:t>                price: "25.50",</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2,</a:t>
            </a:r>
            <a:endParaRPr/>
          </a:p>
          <a:p>
            <a:pPr indent="0" lvl="0" marL="0" rtl="0" algn="l">
              <a:spcBef>
                <a:spcPts val="0"/>
              </a:spcBef>
              <a:spcAft>
                <a:spcPts val="0"/>
              </a:spcAft>
              <a:buClr>
                <a:schemeClr val="dk1"/>
              </a:buClr>
              <a:buSzPts val="1100"/>
              <a:buFont typeface="Arial"/>
              <a:buNone/>
            </a:pPr>
            <a:r>
              <a:rPr lang="en"/>
              <a:t>                title: "Lasagne",</a:t>
            </a:r>
            <a:endParaRPr/>
          </a:p>
          <a:p>
            <a:pPr indent="0" lvl="0" marL="0" rtl="0" algn="l">
              <a:spcBef>
                <a:spcPts val="0"/>
              </a:spcBef>
              <a:spcAft>
                <a:spcPts val="0"/>
              </a:spcAft>
              <a:buClr>
                <a:schemeClr val="dk1"/>
              </a:buClr>
              <a:buSzPts val="1100"/>
              <a:buFont typeface="Arial"/>
              <a:buNone/>
            </a:pPr>
            <a:r>
              <a:rPr lang="en"/>
              <a:t>                desc: "Vegetables, cheeses, ground meats, tomato sauce, seasonings and spices",</a:t>
            </a:r>
            <a:endParaRPr/>
          </a:p>
          <a:p>
            <a:pPr indent="0" lvl="0" marL="0" rtl="0" algn="l">
              <a:spcBef>
                <a:spcPts val="0"/>
              </a:spcBef>
              <a:spcAft>
                <a:spcPts val="0"/>
              </a:spcAft>
              <a:buClr>
                <a:schemeClr val="dk1"/>
              </a:buClr>
              <a:buSzPts val="1100"/>
              <a:buFont typeface="Arial"/>
              <a:buNone/>
            </a:pPr>
            <a:r>
              <a:rPr lang="en"/>
              <a:t>                price: "40.50",</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3,</a:t>
            </a:r>
            <a:endParaRPr/>
          </a:p>
          <a:p>
            <a:pPr indent="0" lvl="0" marL="0" rtl="0" algn="l">
              <a:spcBef>
                <a:spcPts val="0"/>
              </a:spcBef>
              <a:spcAft>
                <a:spcPts val="0"/>
              </a:spcAft>
              <a:buClr>
                <a:schemeClr val="dk1"/>
              </a:buClr>
              <a:buSzPts val="1100"/>
              <a:buFont typeface="Arial"/>
              <a:buNone/>
            </a:pPr>
            <a:r>
              <a:rPr lang="en"/>
              <a:t>                title: "Butternut Pumpkin",</a:t>
            </a:r>
            <a:endParaRPr/>
          </a:p>
          <a:p>
            <a:pPr indent="0" lvl="0" marL="0" rtl="0" algn="l">
              <a:spcBef>
                <a:spcPts val="0"/>
              </a:spcBef>
              <a:spcAft>
                <a:spcPts val="0"/>
              </a:spcAft>
              <a:buClr>
                <a:schemeClr val="dk1"/>
              </a:buClr>
              <a:buSzPts val="1100"/>
              <a:buFont typeface="Arial"/>
              <a:buNone/>
            </a:pPr>
            <a:r>
              <a:rPr lang="en"/>
              <a:t>                desc: "Typesetting industry lorem Lorem Ipsum is simply dummy text of the priand.",</a:t>
            </a:r>
            <a:endParaRPr/>
          </a:p>
          <a:p>
            <a:pPr indent="0" lvl="0" marL="0" rtl="0" algn="l">
              <a:spcBef>
                <a:spcPts val="0"/>
              </a:spcBef>
              <a:spcAft>
                <a:spcPts val="0"/>
              </a:spcAft>
              <a:buClr>
                <a:schemeClr val="dk1"/>
              </a:buClr>
              <a:buSzPts val="1100"/>
              <a:buFont typeface="Arial"/>
              <a:buNone/>
            </a:pPr>
            <a:r>
              <a:rPr lang="en"/>
              <a:t>                price: "10.00",</a:t>
            </a:r>
            <a:endParaRPr/>
          </a:p>
          <a:p>
            <a:pPr indent="0" lvl="0" marL="0" rtl="0" algn="l">
              <a:spcBef>
                <a:spcPts val="0"/>
              </a:spcBef>
              <a:spcAft>
                <a:spcPts val="0"/>
              </a:spcAft>
              <a:buClr>
                <a:schemeClr val="dk1"/>
              </a:buClr>
              <a:buSzPts val="1100"/>
              <a:buFont typeface="Arial"/>
              <a:buNone/>
            </a:pPr>
            <a:r>
              <a:rPr lang="en"/>
              <a:t>                choice: true,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4,</a:t>
            </a:r>
            <a:endParaRPr/>
          </a:p>
          <a:p>
            <a:pPr indent="0" lvl="0" marL="0" rtl="0" algn="l">
              <a:spcBef>
                <a:spcPts val="0"/>
              </a:spcBef>
              <a:spcAft>
                <a:spcPts val="0"/>
              </a:spcAft>
              <a:buClr>
                <a:schemeClr val="dk1"/>
              </a:buClr>
              <a:buSzPts val="1100"/>
              <a:buFont typeface="Arial"/>
              <a:buNone/>
            </a:pPr>
            <a:r>
              <a:rPr lang="en"/>
              <a:t>                title: "Butternut Pumpkin",</a:t>
            </a:r>
            <a:endParaRPr/>
          </a:p>
          <a:p>
            <a:pPr indent="0" lvl="0" marL="0" rtl="0" algn="l">
              <a:spcBef>
                <a:spcPts val="0"/>
              </a:spcBef>
              <a:spcAft>
                <a:spcPts val="0"/>
              </a:spcAft>
              <a:buClr>
                <a:schemeClr val="dk1"/>
              </a:buClr>
              <a:buSzPts val="1100"/>
              <a:buFont typeface="Arial"/>
              <a:buNone/>
            </a:pPr>
            <a:r>
              <a:rPr lang="en"/>
              <a:t>                desc: "Typesetting industry lorem Lorem Ipsum is simply dummy text of the priand.",</a:t>
            </a:r>
            <a:endParaRPr/>
          </a:p>
          <a:p>
            <a:pPr indent="0" lvl="0" marL="0" rtl="0" algn="l">
              <a:spcBef>
                <a:spcPts val="0"/>
              </a:spcBef>
              <a:spcAft>
                <a:spcPts val="0"/>
              </a:spcAft>
              <a:buClr>
                <a:schemeClr val="dk1"/>
              </a:buClr>
              <a:buSzPts val="1100"/>
              <a:buFont typeface="Arial"/>
              <a:buNone/>
            </a:pPr>
            <a:r>
              <a:rPr lang="en"/>
              <a:t>                price: "10.00",</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30da1b54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30da1b54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2eee2990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2eee2990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630da1b54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630da1b54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5889b4fca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5889b4fca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648dd286d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648dd286d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Montserrat Medium"/>
              <a:buChar char="●"/>
            </a:pPr>
            <a:r>
              <a:rPr b="1" lang="en">
                <a:latin typeface="Montserrat"/>
                <a:ea typeface="Montserrat"/>
                <a:cs typeface="Montserrat"/>
                <a:sym typeface="Montserrat"/>
              </a:rPr>
              <a:t>prevCount:</a:t>
            </a:r>
            <a:r>
              <a:rPr lang="en">
                <a:latin typeface="Montserrat Medium"/>
                <a:ea typeface="Montserrat Medium"/>
                <a:cs typeface="Montserrat Medium"/>
                <a:sym typeface="Montserrat Medium"/>
              </a:rPr>
              <a:t> Đây là giá trị hiện tại của state (count) tại thời điểm gọi setCount.</a:t>
            </a:r>
            <a:endParaRPr>
              <a:latin typeface="Montserrat Medium"/>
              <a:ea typeface="Montserrat Medium"/>
              <a:cs typeface="Montserrat Medium"/>
              <a:sym typeface="Montserrat Medium"/>
            </a:endParaRPr>
          </a:p>
          <a:p>
            <a:pPr indent="-298450" lvl="0" marL="457200" rtl="0" algn="l">
              <a:spcBef>
                <a:spcPts val="0"/>
              </a:spcBef>
              <a:spcAft>
                <a:spcPts val="0"/>
              </a:spcAft>
              <a:buSzPts val="1100"/>
              <a:buFont typeface="Montserrat Medium"/>
              <a:buChar char="●"/>
            </a:pPr>
            <a:r>
              <a:rPr b="1" lang="en">
                <a:latin typeface="Montserrat"/>
                <a:ea typeface="Montserrat"/>
                <a:cs typeface="Montserrat"/>
                <a:sym typeface="Montserrat"/>
              </a:rPr>
              <a:t>(prevCount) =&gt; prevCount + 1:</a:t>
            </a:r>
            <a:r>
              <a:rPr lang="en">
                <a:latin typeface="Montserrat Medium"/>
                <a:ea typeface="Montserrat Medium"/>
                <a:cs typeface="Montserrat Medium"/>
                <a:sym typeface="Montserrat Medium"/>
              </a:rPr>
              <a:t> Đây là hàm callback (hàm arrow) mà bạn truyền vào setCount. Nó nhận vào prevCount (giá trị hiện tại của state) và trả về giá trị mới, là prevCount + 1.</a:t>
            </a:r>
            <a:endParaRPr>
              <a:latin typeface="Montserrat Medium"/>
              <a:ea typeface="Montserrat Medium"/>
              <a:cs typeface="Montserrat Medium"/>
              <a:sym typeface="Montserrat Medium"/>
            </a:endParaRPr>
          </a:p>
          <a:p>
            <a:pPr indent="0" lvl="0" marL="45720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a:latin typeface="Montserrat Medium"/>
                <a:ea typeface="Montserrat Medium"/>
                <a:cs typeface="Montserrat Medium"/>
                <a:sym typeface="Montserrat Medium"/>
              </a:rPr>
              <a:t>Điều quan trọng là hàm callback này được gọi bất cứ khi nào React chuẩn bị thực hiện cập nhật state. React đảm bảo rằng nó sẽ sử dụng giá trị hiện tại của state (prevCount) để tính toán giá trị mới. Điều này giúp tránh tình trạng xung đột giữa các lượt cập nhật state và đảm bảo tính nhất quán của dữ liệu.</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a:latin typeface="Montserrat Medium"/>
                <a:ea typeface="Montserrat Medium"/>
                <a:cs typeface="Montserrat Medium"/>
                <a:sym typeface="Montserrat Medium"/>
              </a:rPr>
              <a:t>Nói một cách khác, thay vì sử dụng giá trị hiện tại của state trực tiếp (như setCount(count + 1)), bạn sử dụng hàm callback để đảm bảo rằng giá trị được tính toán dựa trên giá trị hiện tại mà không bị ảnh hưởng bởi các lượt cập nhật khác.</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48dd286d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648dd286d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2eee2990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2eee2990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 arrGif = [“hot girl”, “hot boy”, “hot toy”, “hot dog”];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Link ảnh: </a:t>
            </a:r>
            <a:endParaRPr/>
          </a:p>
          <a:p>
            <a:pPr indent="-298450" lvl="0" marL="457200" rtl="0" algn="l">
              <a:spcBef>
                <a:spcPts val="0"/>
              </a:spcBef>
              <a:spcAft>
                <a:spcPts val="0"/>
              </a:spcAft>
              <a:buSzPts val="1100"/>
              <a:buChar char="-"/>
            </a:pPr>
            <a:r>
              <a:rPr lang="en" u="sng">
                <a:solidFill>
                  <a:schemeClr val="hlink"/>
                </a:solidFill>
                <a:hlinkClick r:id="rId2"/>
              </a:rPr>
              <a:t>https://cdn.honda.com.vn/motorbike-versions/December2022/VlhEoBOm76qFSuONryD1.png</a:t>
            </a:r>
            <a:endParaRPr/>
          </a:p>
          <a:p>
            <a:pPr indent="-298450" lvl="0" marL="457200" rtl="0" algn="l">
              <a:spcBef>
                <a:spcPts val="0"/>
              </a:spcBef>
              <a:spcAft>
                <a:spcPts val="0"/>
              </a:spcAft>
              <a:buSzPts val="1100"/>
              <a:buChar char="-"/>
            </a:pPr>
            <a:r>
              <a:rPr lang="en" u="sng">
                <a:solidFill>
                  <a:schemeClr val="hlink"/>
                </a:solidFill>
                <a:hlinkClick r:id="rId3"/>
              </a:rPr>
              <a:t>https://cdn.honda.com.vn/motorbike-versions/December2022/AQRi0Spd16REq2TErCvH.png</a:t>
            </a:r>
            <a:endParaRPr/>
          </a:p>
          <a:p>
            <a:pPr indent="-298450" lvl="0" marL="457200" rtl="0" algn="l">
              <a:spcBef>
                <a:spcPts val="0"/>
              </a:spcBef>
              <a:spcAft>
                <a:spcPts val="0"/>
              </a:spcAft>
              <a:buSzPts val="1100"/>
              <a:buChar char="-"/>
            </a:pPr>
            <a:r>
              <a:rPr lang="en" u="sng">
                <a:solidFill>
                  <a:schemeClr val="hlink"/>
                </a:solidFill>
                <a:hlinkClick r:id="rId4"/>
              </a:rPr>
              <a:t>https://cdn.honda.com.vn/motorbike-versions/December2022/pxNbshmGP0Oz6VXFSZrb.png</a:t>
            </a:r>
            <a:endParaRPr/>
          </a:p>
          <a:p>
            <a:pPr indent="-298450" lvl="0" marL="457200" rtl="0" algn="l">
              <a:spcBef>
                <a:spcPts val="0"/>
              </a:spcBef>
              <a:spcAft>
                <a:spcPts val="0"/>
              </a:spcAft>
              <a:buSzPts val="1100"/>
              <a:buChar char="-"/>
            </a:pPr>
            <a:r>
              <a:rPr lang="en" u="sng">
                <a:solidFill>
                  <a:schemeClr val="hlink"/>
                </a:solidFill>
                <a:hlinkClick r:id="rId5"/>
              </a:rPr>
              <a:t>https://cdn.honda.com.vn/motorbike-versions/December2022/arfBb0dOQ9f2tGyESQJz.png</a:t>
            </a:r>
            <a:endParaRPr/>
          </a:p>
          <a:p>
            <a:pPr indent="-298450" lvl="0" marL="457200" rtl="0" algn="l">
              <a:spcBef>
                <a:spcPts val="0"/>
              </a:spcBef>
              <a:spcAft>
                <a:spcPts val="0"/>
              </a:spcAft>
              <a:buSzPts val="1100"/>
              <a:buChar char="-"/>
            </a:pPr>
            <a:r>
              <a:rPr lang="en" u="sng">
                <a:solidFill>
                  <a:schemeClr val="hlink"/>
                </a:solidFill>
                <a:hlinkClick r:id="rId6"/>
              </a:rPr>
              <a:t>https://cdn.honda.com.vn/motorbike-versions/December2022/P4lOHj5zGCSJx9REs9UE.png</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83ba4729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83ba4729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30da1b54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630da1b54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84b8137fa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84b8137fa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83ba4729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83ba4729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 questions =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1,</a:t>
            </a:r>
            <a:endParaRPr/>
          </a:p>
          <a:p>
            <a:pPr indent="0" lvl="0" marL="0" rtl="0" algn="l">
              <a:spcBef>
                <a:spcPts val="0"/>
              </a:spcBef>
              <a:spcAft>
                <a:spcPts val="0"/>
              </a:spcAft>
              <a:buClr>
                <a:schemeClr val="dk1"/>
              </a:buClr>
              <a:buSzPts val="1100"/>
              <a:buFont typeface="Arial"/>
              <a:buNone/>
            </a:pPr>
            <a:r>
              <a:rPr lang="en"/>
              <a:t>        title: "Do I have to allow the use of cookies?",</a:t>
            </a:r>
            <a:endParaRPr/>
          </a:p>
          <a:p>
            <a:pPr indent="0" lvl="0" marL="0" rtl="0" algn="l">
              <a:spcBef>
                <a:spcPts val="0"/>
              </a:spcBef>
              <a:spcAft>
                <a:spcPts val="0"/>
              </a:spcAft>
              <a:buClr>
                <a:schemeClr val="dk1"/>
              </a:buClr>
              <a:buSzPts val="1100"/>
              <a:buFont typeface="Arial"/>
              <a:buNone/>
            </a:pPr>
            <a:r>
              <a:rPr lang="en"/>
              <a:t>        info: "Unicorn vinyl poutine brooklyn, next level direct trade iceland. Shaman copper mug church-key coloring book, whatever poutine normcore fixie cred kickstarter post-ironic street art.",</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2,</a:t>
            </a:r>
            <a:endParaRPr/>
          </a:p>
          <a:p>
            <a:pPr indent="0" lvl="0" marL="0" rtl="0" algn="l">
              <a:spcBef>
                <a:spcPts val="0"/>
              </a:spcBef>
              <a:spcAft>
                <a:spcPts val="0"/>
              </a:spcAft>
              <a:buClr>
                <a:schemeClr val="dk1"/>
              </a:buClr>
              <a:buSzPts val="1100"/>
              <a:buFont typeface="Arial"/>
              <a:buNone/>
            </a:pPr>
            <a:r>
              <a:rPr lang="en"/>
              <a:t>        title: "How do I change my My Page password?",</a:t>
            </a:r>
            <a:endParaRPr/>
          </a:p>
          <a:p>
            <a:pPr indent="0" lvl="0" marL="0" rtl="0" algn="l">
              <a:spcBef>
                <a:spcPts val="0"/>
              </a:spcBef>
              <a:spcAft>
                <a:spcPts val="0"/>
              </a:spcAft>
              <a:buClr>
                <a:schemeClr val="dk1"/>
              </a:buClr>
              <a:buSzPts val="1100"/>
              <a:buFont typeface="Arial"/>
              <a:buNone/>
            </a:pPr>
            <a:r>
              <a:rPr lang="en"/>
              <a:t>        info: "Coloring book forage photo booth gentrify lumbersexual. Migas chillwave poutine synth shoreditch, enamel pin thundercats fashion axe roof party polaroid chartreuse.",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3,</a:t>
            </a:r>
            <a:endParaRPr/>
          </a:p>
          <a:p>
            <a:pPr indent="0" lvl="0" marL="0" rtl="0" algn="l">
              <a:spcBef>
                <a:spcPts val="0"/>
              </a:spcBef>
              <a:spcAft>
                <a:spcPts val="0"/>
              </a:spcAft>
              <a:buClr>
                <a:schemeClr val="dk1"/>
              </a:buClr>
              <a:buSzPts val="1100"/>
              <a:buFont typeface="Arial"/>
              <a:buNone/>
            </a:pPr>
            <a:r>
              <a:rPr lang="en"/>
              <a:t>        title: "What is BankID?",</a:t>
            </a:r>
            <a:endParaRPr/>
          </a:p>
          <a:p>
            <a:pPr indent="0" lvl="0" marL="0" rtl="0" algn="l">
              <a:spcBef>
                <a:spcPts val="0"/>
              </a:spcBef>
              <a:spcAft>
                <a:spcPts val="0"/>
              </a:spcAft>
              <a:buClr>
                <a:schemeClr val="dk1"/>
              </a:buClr>
              <a:buSzPts val="1100"/>
              <a:buFont typeface="Arial"/>
              <a:buNone/>
            </a:pPr>
            <a:r>
              <a:rPr lang="en"/>
              <a:t>        info: "Enamel pin fam sustainable woke whatever venmo. Authentic asymmetrical put a bird on it, lumbersexual activated charcoal kinfolk banjo cred pickled sartorial.",</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4,</a:t>
            </a:r>
            <a:endParaRPr/>
          </a:p>
          <a:p>
            <a:pPr indent="0" lvl="0" marL="0" rtl="0" algn="l">
              <a:spcBef>
                <a:spcPts val="0"/>
              </a:spcBef>
              <a:spcAft>
                <a:spcPts val="0"/>
              </a:spcAft>
              <a:buClr>
                <a:schemeClr val="dk1"/>
              </a:buClr>
              <a:buSzPts val="1100"/>
              <a:buFont typeface="Arial"/>
              <a:buNone/>
            </a:pPr>
            <a:r>
              <a:rPr lang="en"/>
              <a:t>        title: "Whose birth number can I use?",</a:t>
            </a:r>
            <a:endParaRPr/>
          </a:p>
          <a:p>
            <a:pPr indent="0" lvl="0" marL="0" rtl="0" algn="l">
              <a:spcBef>
                <a:spcPts val="0"/>
              </a:spcBef>
              <a:spcAft>
                <a:spcPts val="0"/>
              </a:spcAft>
              <a:buClr>
                <a:schemeClr val="dk1"/>
              </a:buClr>
              <a:buSzPts val="1100"/>
              <a:buFont typeface="Arial"/>
              <a:buNone/>
            </a:pPr>
            <a:r>
              <a:rPr lang="en"/>
              <a:t>        info: "Edison bulb direct trade gentrify beard lo-fi seitan sustainable roof party franzen occupy squid. Knausgaard cronut succulents, scenester readymade shabby chic lyft. Copper mug meh vegan gentrify.",</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5,</a:t>
            </a:r>
            <a:endParaRPr/>
          </a:p>
          <a:p>
            <a:pPr indent="0" lvl="0" marL="0" rtl="0" algn="l">
              <a:spcBef>
                <a:spcPts val="0"/>
              </a:spcBef>
              <a:spcAft>
                <a:spcPts val="0"/>
              </a:spcAft>
              <a:buClr>
                <a:schemeClr val="dk1"/>
              </a:buClr>
              <a:buSzPts val="1100"/>
              <a:buFont typeface="Arial"/>
              <a:buNone/>
            </a:pPr>
            <a:r>
              <a:rPr lang="en"/>
              <a:t>        title: "When do I recieve a password ordered by letter?",</a:t>
            </a:r>
            <a:endParaRPr/>
          </a:p>
          <a:p>
            <a:pPr indent="0" lvl="0" marL="0" rtl="0" algn="l">
              <a:spcBef>
                <a:spcPts val="0"/>
              </a:spcBef>
              <a:spcAft>
                <a:spcPts val="0"/>
              </a:spcAft>
              <a:buClr>
                <a:schemeClr val="dk1"/>
              </a:buClr>
              <a:buSzPts val="1100"/>
              <a:buFont typeface="Arial"/>
              <a:buNone/>
            </a:pPr>
            <a:r>
              <a:rPr lang="en"/>
              <a:t>        info: "Locavore franzen fashion axe live-edge neutra irony synth af tilde shabby chic man braid chillwave waistcoat copper mug messenger bag. Banjo snackwave blog, microdosing thundercats migas vaporware viral lo-fi seitan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84b8137f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84b8137f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 menu =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1,</a:t>
            </a:r>
            <a:endParaRPr/>
          </a:p>
          <a:p>
            <a:pPr indent="0" lvl="0" marL="0" rtl="0" algn="l">
              <a:spcBef>
                <a:spcPts val="0"/>
              </a:spcBef>
              <a:spcAft>
                <a:spcPts val="0"/>
              </a:spcAft>
              <a:buClr>
                <a:schemeClr val="dk1"/>
              </a:buClr>
              <a:buSzPts val="1100"/>
              <a:buFont typeface="Arial"/>
              <a:buNone/>
            </a:pPr>
            <a:r>
              <a:rPr lang="en"/>
              <a:t>        title: "buttermilk pancakes",</a:t>
            </a:r>
            <a:endParaRPr/>
          </a:p>
          <a:p>
            <a:pPr indent="0" lvl="0" marL="0" rtl="0" algn="l">
              <a:spcBef>
                <a:spcPts val="0"/>
              </a:spcBef>
              <a:spcAft>
                <a:spcPts val="0"/>
              </a:spcAft>
              <a:buClr>
                <a:schemeClr val="dk1"/>
              </a:buClr>
              <a:buSzPts val="1100"/>
              <a:buFont typeface="Arial"/>
              <a:buNone/>
            </a:pPr>
            <a:r>
              <a:rPr lang="en"/>
              <a:t>        category: "Breakfast",</a:t>
            </a:r>
            <a:endParaRPr/>
          </a:p>
          <a:p>
            <a:pPr indent="0" lvl="0" marL="0" rtl="0" algn="l">
              <a:spcBef>
                <a:spcPts val="0"/>
              </a:spcBef>
              <a:spcAft>
                <a:spcPts val="0"/>
              </a:spcAft>
              <a:buClr>
                <a:schemeClr val="dk1"/>
              </a:buClr>
              <a:buSzPts val="1100"/>
              <a:buFont typeface="Arial"/>
              <a:buNone/>
            </a:pPr>
            <a:r>
              <a:rPr lang="en"/>
              <a:t>        price: 15.99,</a:t>
            </a:r>
            <a:endParaRPr/>
          </a:p>
          <a:p>
            <a:pPr indent="0" lvl="0" marL="0" rtl="0" algn="l">
              <a:spcBef>
                <a:spcPts val="0"/>
              </a:spcBef>
              <a:spcAft>
                <a:spcPts val="0"/>
              </a:spcAft>
              <a:buClr>
                <a:schemeClr val="dk1"/>
              </a:buClr>
              <a:buSzPts val="1100"/>
              <a:buFont typeface="Arial"/>
              <a:buNone/>
            </a:pPr>
            <a:r>
              <a:rPr lang="en"/>
              <a:t>        img: "https://images.unsplash.com/photo-1504674900247-0877df9cc836",</a:t>
            </a:r>
            <a:endParaRPr/>
          </a:p>
          <a:p>
            <a:pPr indent="0" lvl="0" marL="0" rtl="0" algn="l">
              <a:spcBef>
                <a:spcPts val="0"/>
              </a:spcBef>
              <a:spcAft>
                <a:spcPts val="0"/>
              </a:spcAft>
              <a:buClr>
                <a:schemeClr val="dk1"/>
              </a:buClr>
              <a:buSzPts val="1100"/>
              <a:buFont typeface="Arial"/>
              <a:buNone/>
            </a:pPr>
            <a:r>
              <a:rPr lang="en"/>
              <a:t>        desc: `I'm baby woke mlkshk wolf bitters live-edge blue bottle, hammock freegan copper mug whatever cold-pressed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2,</a:t>
            </a:r>
            <a:endParaRPr/>
          </a:p>
          <a:p>
            <a:pPr indent="0" lvl="0" marL="0" rtl="0" algn="l">
              <a:spcBef>
                <a:spcPts val="0"/>
              </a:spcBef>
              <a:spcAft>
                <a:spcPts val="0"/>
              </a:spcAft>
              <a:buClr>
                <a:schemeClr val="dk1"/>
              </a:buClr>
              <a:buSzPts val="1100"/>
              <a:buFont typeface="Arial"/>
              <a:buNone/>
            </a:pPr>
            <a:r>
              <a:rPr lang="en"/>
              <a:t>        title: "diner double",</a:t>
            </a:r>
            <a:endParaRPr/>
          </a:p>
          <a:p>
            <a:pPr indent="0" lvl="0" marL="0" rtl="0" algn="l">
              <a:spcBef>
                <a:spcPts val="0"/>
              </a:spcBef>
              <a:spcAft>
                <a:spcPts val="0"/>
              </a:spcAft>
              <a:buClr>
                <a:schemeClr val="dk1"/>
              </a:buClr>
              <a:buSzPts val="1100"/>
              <a:buFont typeface="Arial"/>
              <a:buNone/>
            </a:pPr>
            <a:r>
              <a:rPr lang="en"/>
              <a:t>        category: "Lunch",</a:t>
            </a:r>
            <a:endParaRPr/>
          </a:p>
          <a:p>
            <a:pPr indent="0" lvl="0" marL="0" rtl="0" algn="l">
              <a:spcBef>
                <a:spcPts val="0"/>
              </a:spcBef>
              <a:spcAft>
                <a:spcPts val="0"/>
              </a:spcAft>
              <a:buClr>
                <a:schemeClr val="dk1"/>
              </a:buClr>
              <a:buSzPts val="1100"/>
              <a:buFont typeface="Arial"/>
              <a:buNone/>
            </a:pPr>
            <a:r>
              <a:rPr lang="en"/>
              <a:t>        price: 13.99,</a:t>
            </a:r>
            <a:endParaRPr/>
          </a:p>
          <a:p>
            <a:pPr indent="0" lvl="0" marL="0" rtl="0" algn="l">
              <a:spcBef>
                <a:spcPts val="0"/>
              </a:spcBef>
              <a:spcAft>
                <a:spcPts val="0"/>
              </a:spcAft>
              <a:buClr>
                <a:schemeClr val="dk1"/>
              </a:buClr>
              <a:buSzPts val="1100"/>
              <a:buFont typeface="Arial"/>
              <a:buNone/>
            </a:pPr>
            <a:r>
              <a:rPr lang="en"/>
              <a:t>        img: "https://images.unsplash.com/photo-1555939594-58d7cb561ad1?ixlib=rb-4.0.3&amp;ixid=M3wxMjA3fDB8MHxwaG90by1wYWdlfHx8fGVufDB8fHx8fA%3D%3D&amp;auto=format&amp;fit=crop&amp;w=1887&amp;q=80",</a:t>
            </a:r>
            <a:endParaRPr/>
          </a:p>
          <a:p>
            <a:pPr indent="0" lvl="0" marL="0" rtl="0" algn="l">
              <a:spcBef>
                <a:spcPts val="0"/>
              </a:spcBef>
              <a:spcAft>
                <a:spcPts val="0"/>
              </a:spcAft>
              <a:buClr>
                <a:schemeClr val="dk1"/>
              </a:buClr>
              <a:buSzPts val="1100"/>
              <a:buFont typeface="Arial"/>
              <a:buNone/>
            </a:pPr>
            <a:r>
              <a:rPr lang="en"/>
              <a:t>        desc: `vaporware iPhone mumblecore selvage raw denim slow-carb leggings gochujang helvetica man braid jianbing. Marfa thundercats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3,</a:t>
            </a:r>
            <a:endParaRPr/>
          </a:p>
          <a:p>
            <a:pPr indent="0" lvl="0" marL="0" rtl="0" algn="l">
              <a:spcBef>
                <a:spcPts val="0"/>
              </a:spcBef>
              <a:spcAft>
                <a:spcPts val="0"/>
              </a:spcAft>
              <a:buClr>
                <a:schemeClr val="dk1"/>
              </a:buClr>
              <a:buSzPts val="1100"/>
              <a:buFont typeface="Arial"/>
              <a:buNone/>
            </a:pPr>
            <a:r>
              <a:rPr lang="en"/>
              <a:t>        title: "godzilla milkshake",</a:t>
            </a:r>
            <a:endParaRPr/>
          </a:p>
          <a:p>
            <a:pPr indent="0" lvl="0" marL="0" rtl="0" algn="l">
              <a:spcBef>
                <a:spcPts val="0"/>
              </a:spcBef>
              <a:spcAft>
                <a:spcPts val="0"/>
              </a:spcAft>
              <a:buClr>
                <a:schemeClr val="dk1"/>
              </a:buClr>
              <a:buSzPts val="1100"/>
              <a:buFont typeface="Arial"/>
              <a:buNone/>
            </a:pPr>
            <a:r>
              <a:rPr lang="en"/>
              <a:t>        category: "Shakes",</a:t>
            </a:r>
            <a:endParaRPr/>
          </a:p>
          <a:p>
            <a:pPr indent="0" lvl="0" marL="0" rtl="0" algn="l">
              <a:spcBef>
                <a:spcPts val="0"/>
              </a:spcBef>
              <a:spcAft>
                <a:spcPts val="0"/>
              </a:spcAft>
              <a:buClr>
                <a:schemeClr val="dk1"/>
              </a:buClr>
              <a:buSzPts val="1100"/>
              <a:buFont typeface="Arial"/>
              <a:buNone/>
            </a:pPr>
            <a:r>
              <a:rPr lang="en"/>
              <a:t>        price: 6.99,</a:t>
            </a:r>
            <a:endParaRPr/>
          </a:p>
          <a:p>
            <a:pPr indent="0" lvl="0" marL="0" rtl="0" algn="l">
              <a:spcBef>
                <a:spcPts val="0"/>
              </a:spcBef>
              <a:spcAft>
                <a:spcPts val="0"/>
              </a:spcAft>
              <a:buClr>
                <a:schemeClr val="dk1"/>
              </a:buClr>
              <a:buSzPts val="1100"/>
              <a:buFont typeface="Arial"/>
              <a:buNone/>
            </a:pPr>
            <a:r>
              <a:rPr lang="en"/>
              <a:t>        img: "https://images.unsplash.com/photo-1555939594-58d7cb561ad1?ixlib=rb-4.0.3&amp;ixid=M3wxMjA3fDB8MHxwaG90by1wYWdlfHx8fGVufDB8fHx8fA%3D%3D&amp;auto=format&amp;fit=crop&amp;w=1887&amp;q=80",</a:t>
            </a:r>
            <a:endParaRPr/>
          </a:p>
          <a:p>
            <a:pPr indent="0" lvl="0" marL="0" rtl="0" algn="l">
              <a:spcBef>
                <a:spcPts val="0"/>
              </a:spcBef>
              <a:spcAft>
                <a:spcPts val="0"/>
              </a:spcAft>
              <a:buClr>
                <a:schemeClr val="dk1"/>
              </a:buClr>
              <a:buSzPts val="1100"/>
              <a:buFont typeface="Arial"/>
              <a:buNone/>
            </a:pPr>
            <a:r>
              <a:rPr lang="en"/>
              <a:t>        desc: `ombucha chillwave fanny pack 3 wolf moon street art photo booth before they sold out organic viral.`,</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4,</a:t>
            </a:r>
            <a:endParaRPr/>
          </a:p>
          <a:p>
            <a:pPr indent="0" lvl="0" marL="0" rtl="0" algn="l">
              <a:spcBef>
                <a:spcPts val="0"/>
              </a:spcBef>
              <a:spcAft>
                <a:spcPts val="0"/>
              </a:spcAft>
              <a:buClr>
                <a:schemeClr val="dk1"/>
              </a:buClr>
              <a:buSzPts val="1100"/>
              <a:buFont typeface="Arial"/>
              <a:buNone/>
            </a:pPr>
            <a:r>
              <a:rPr lang="en"/>
              <a:t>        title: "country delight",</a:t>
            </a:r>
            <a:endParaRPr/>
          </a:p>
          <a:p>
            <a:pPr indent="0" lvl="0" marL="0" rtl="0" algn="l">
              <a:spcBef>
                <a:spcPts val="0"/>
              </a:spcBef>
              <a:spcAft>
                <a:spcPts val="0"/>
              </a:spcAft>
              <a:buClr>
                <a:schemeClr val="dk1"/>
              </a:buClr>
              <a:buSzPts val="1100"/>
              <a:buFont typeface="Arial"/>
              <a:buNone/>
            </a:pPr>
            <a:r>
              <a:rPr lang="en"/>
              <a:t>        category: "Breakfast",</a:t>
            </a:r>
            <a:endParaRPr/>
          </a:p>
          <a:p>
            <a:pPr indent="0" lvl="0" marL="0" rtl="0" algn="l">
              <a:spcBef>
                <a:spcPts val="0"/>
              </a:spcBef>
              <a:spcAft>
                <a:spcPts val="0"/>
              </a:spcAft>
              <a:buClr>
                <a:schemeClr val="dk1"/>
              </a:buClr>
              <a:buSzPts val="1100"/>
              <a:buFont typeface="Arial"/>
              <a:buNone/>
            </a:pPr>
            <a:r>
              <a:rPr lang="en"/>
              <a:t>        price: 20.99,</a:t>
            </a:r>
            <a:endParaRPr/>
          </a:p>
          <a:p>
            <a:pPr indent="0" lvl="0" marL="0" rtl="0" algn="l">
              <a:spcBef>
                <a:spcPts val="0"/>
              </a:spcBef>
              <a:spcAft>
                <a:spcPts val="0"/>
              </a:spcAft>
              <a:buClr>
                <a:schemeClr val="dk1"/>
              </a:buClr>
              <a:buSzPts val="1100"/>
              <a:buFont typeface="Arial"/>
              <a:buNone/>
            </a:pPr>
            <a:r>
              <a:rPr lang="en"/>
              <a:t>        img: "https://images.unsplash.com/photo-1498837167922-ddd27525d352?ixlib=rb-4.0.3&amp;ixid=M3wxMjA3fDB8MHxwaG90by1wYWdlfHx8fGVufDB8fHx8fA%3D%3D&amp;auto=format&amp;fit=crop&amp;w=2070&amp;q=80",</a:t>
            </a:r>
            <a:endParaRPr/>
          </a:p>
          <a:p>
            <a:pPr indent="0" lvl="0" marL="0" rtl="0" algn="l">
              <a:spcBef>
                <a:spcPts val="0"/>
              </a:spcBef>
              <a:spcAft>
                <a:spcPts val="0"/>
              </a:spcAft>
              <a:buClr>
                <a:schemeClr val="dk1"/>
              </a:buClr>
              <a:buSzPts val="1100"/>
              <a:buFont typeface="Arial"/>
              <a:buNone/>
            </a:pPr>
            <a:r>
              <a:rPr lang="en"/>
              <a:t>        desc: `Shabby chic keffiyeh neutra snackwave pork belly shoreditch. Prism austin mlkshk truffaut,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5,</a:t>
            </a:r>
            <a:endParaRPr/>
          </a:p>
          <a:p>
            <a:pPr indent="0" lvl="0" marL="0" rtl="0" algn="l">
              <a:spcBef>
                <a:spcPts val="0"/>
              </a:spcBef>
              <a:spcAft>
                <a:spcPts val="0"/>
              </a:spcAft>
              <a:buClr>
                <a:schemeClr val="dk1"/>
              </a:buClr>
              <a:buSzPts val="1100"/>
              <a:buFont typeface="Arial"/>
              <a:buNone/>
            </a:pPr>
            <a:r>
              <a:rPr lang="en"/>
              <a:t>        title: "egg attack",</a:t>
            </a:r>
            <a:endParaRPr/>
          </a:p>
          <a:p>
            <a:pPr indent="0" lvl="0" marL="0" rtl="0" algn="l">
              <a:spcBef>
                <a:spcPts val="0"/>
              </a:spcBef>
              <a:spcAft>
                <a:spcPts val="0"/>
              </a:spcAft>
              <a:buClr>
                <a:schemeClr val="dk1"/>
              </a:buClr>
              <a:buSzPts val="1100"/>
              <a:buFont typeface="Arial"/>
              <a:buNone/>
            </a:pPr>
            <a:r>
              <a:rPr lang="en"/>
              <a:t>        category: "Lunch",</a:t>
            </a:r>
            <a:endParaRPr/>
          </a:p>
          <a:p>
            <a:pPr indent="0" lvl="0" marL="0" rtl="0" algn="l">
              <a:spcBef>
                <a:spcPts val="0"/>
              </a:spcBef>
              <a:spcAft>
                <a:spcPts val="0"/>
              </a:spcAft>
              <a:buClr>
                <a:schemeClr val="dk1"/>
              </a:buClr>
              <a:buSzPts val="1100"/>
              <a:buFont typeface="Arial"/>
              <a:buNone/>
            </a:pPr>
            <a:r>
              <a:rPr lang="en"/>
              <a:t>        price: 22.99,</a:t>
            </a:r>
            <a:endParaRPr/>
          </a:p>
          <a:p>
            <a:pPr indent="0" lvl="0" marL="0" rtl="0" algn="l">
              <a:spcBef>
                <a:spcPts val="0"/>
              </a:spcBef>
              <a:spcAft>
                <a:spcPts val="0"/>
              </a:spcAft>
              <a:buClr>
                <a:schemeClr val="dk1"/>
              </a:buClr>
              <a:buSzPts val="1100"/>
              <a:buFont typeface="Arial"/>
              <a:buNone/>
            </a:pPr>
            <a:r>
              <a:rPr lang="en"/>
              <a:t>        img: "https://images.unsplash.com/photo-1498837167922-ddd27525d352?ixlib=rb-4.0.3&amp;ixid=M3wxMjA3fDB8MHxwaG90by1wYWdlfHx8fGVufDB8fHx8fA%3D%3D&amp;auto=format&amp;fit=crop&amp;w=2070&amp;q=80",</a:t>
            </a:r>
            <a:endParaRPr/>
          </a:p>
          <a:p>
            <a:pPr indent="0" lvl="0" marL="0" rtl="0" algn="l">
              <a:spcBef>
                <a:spcPts val="0"/>
              </a:spcBef>
              <a:spcAft>
                <a:spcPts val="0"/>
              </a:spcAft>
              <a:buClr>
                <a:schemeClr val="dk1"/>
              </a:buClr>
              <a:buSzPts val="1100"/>
              <a:buFont typeface="Arial"/>
              <a:buNone/>
            </a:pPr>
            <a:r>
              <a:rPr lang="en"/>
              <a:t>        desc: `franzen vegan pabst bicycle rights kickstarter pinterest meditation farm-to-table 90's pop-up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6,</a:t>
            </a:r>
            <a:endParaRPr/>
          </a:p>
          <a:p>
            <a:pPr indent="0" lvl="0" marL="0" rtl="0" algn="l">
              <a:spcBef>
                <a:spcPts val="0"/>
              </a:spcBef>
              <a:spcAft>
                <a:spcPts val="0"/>
              </a:spcAft>
              <a:buClr>
                <a:schemeClr val="dk1"/>
              </a:buClr>
              <a:buSzPts val="1100"/>
              <a:buFont typeface="Arial"/>
              <a:buNone/>
            </a:pPr>
            <a:r>
              <a:rPr lang="en"/>
              <a:t>        title: "oreo dream",</a:t>
            </a:r>
            <a:endParaRPr/>
          </a:p>
          <a:p>
            <a:pPr indent="0" lvl="0" marL="0" rtl="0" algn="l">
              <a:spcBef>
                <a:spcPts val="0"/>
              </a:spcBef>
              <a:spcAft>
                <a:spcPts val="0"/>
              </a:spcAft>
              <a:buClr>
                <a:schemeClr val="dk1"/>
              </a:buClr>
              <a:buSzPts val="1100"/>
              <a:buFont typeface="Arial"/>
              <a:buNone/>
            </a:pPr>
            <a:r>
              <a:rPr lang="en"/>
              <a:t>        category: "Shakes",</a:t>
            </a:r>
            <a:endParaRPr/>
          </a:p>
          <a:p>
            <a:pPr indent="0" lvl="0" marL="0" rtl="0" algn="l">
              <a:spcBef>
                <a:spcPts val="0"/>
              </a:spcBef>
              <a:spcAft>
                <a:spcPts val="0"/>
              </a:spcAft>
              <a:buClr>
                <a:schemeClr val="dk1"/>
              </a:buClr>
              <a:buSzPts val="1100"/>
              <a:buFont typeface="Arial"/>
              <a:buNone/>
            </a:pPr>
            <a:r>
              <a:rPr lang="en"/>
              <a:t>        price: 18.99,</a:t>
            </a:r>
            <a:endParaRPr/>
          </a:p>
          <a:p>
            <a:pPr indent="0" lvl="0" marL="0" rtl="0" algn="l">
              <a:spcBef>
                <a:spcPts val="0"/>
              </a:spcBef>
              <a:spcAft>
                <a:spcPts val="0"/>
              </a:spcAft>
              <a:buClr>
                <a:schemeClr val="dk1"/>
              </a:buClr>
              <a:buSzPts val="1100"/>
              <a:buFont typeface="Arial"/>
              <a:buNone/>
            </a:pPr>
            <a:r>
              <a:rPr lang="en"/>
              <a:t>        img: "https://images.unsplash.com/photo-1455619452474-d2be8b1e70cd?ixlib=rb-4.0.3&amp;ixid=M3wxMjA3fDB8MHxwaG90by1wYWdlfHx8fGVufDB8fHx8fA%3D%3D&amp;auto=format&amp;fit=crop&amp;w=2070&amp;q=80",</a:t>
            </a:r>
            <a:endParaRPr/>
          </a:p>
          <a:p>
            <a:pPr indent="0" lvl="0" marL="0" rtl="0" algn="l">
              <a:spcBef>
                <a:spcPts val="0"/>
              </a:spcBef>
              <a:spcAft>
                <a:spcPts val="0"/>
              </a:spcAft>
              <a:buClr>
                <a:schemeClr val="dk1"/>
              </a:buClr>
              <a:buSzPts val="1100"/>
              <a:buFont typeface="Arial"/>
              <a:buNone/>
            </a:pPr>
            <a:r>
              <a:rPr lang="en"/>
              <a:t>        desc: `Portland chicharrones ethical edison bulb, palo santo craft beer chia heirloom iPhone everyday`,</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7,</a:t>
            </a:r>
            <a:endParaRPr/>
          </a:p>
          <a:p>
            <a:pPr indent="0" lvl="0" marL="0" rtl="0" algn="l">
              <a:spcBef>
                <a:spcPts val="0"/>
              </a:spcBef>
              <a:spcAft>
                <a:spcPts val="0"/>
              </a:spcAft>
              <a:buClr>
                <a:schemeClr val="dk1"/>
              </a:buClr>
              <a:buSzPts val="1100"/>
              <a:buFont typeface="Arial"/>
              <a:buNone/>
            </a:pPr>
            <a:r>
              <a:rPr lang="en"/>
              <a:t>        title: "bacon overflow",</a:t>
            </a:r>
            <a:endParaRPr/>
          </a:p>
          <a:p>
            <a:pPr indent="0" lvl="0" marL="0" rtl="0" algn="l">
              <a:spcBef>
                <a:spcPts val="0"/>
              </a:spcBef>
              <a:spcAft>
                <a:spcPts val="0"/>
              </a:spcAft>
              <a:buClr>
                <a:schemeClr val="dk1"/>
              </a:buClr>
              <a:buSzPts val="1100"/>
              <a:buFont typeface="Arial"/>
              <a:buNone/>
            </a:pPr>
            <a:r>
              <a:rPr lang="en"/>
              <a:t>        category: "Breakfast",</a:t>
            </a:r>
            <a:endParaRPr/>
          </a:p>
          <a:p>
            <a:pPr indent="0" lvl="0" marL="0" rtl="0" algn="l">
              <a:spcBef>
                <a:spcPts val="0"/>
              </a:spcBef>
              <a:spcAft>
                <a:spcPts val="0"/>
              </a:spcAft>
              <a:buClr>
                <a:schemeClr val="dk1"/>
              </a:buClr>
              <a:buSzPts val="1100"/>
              <a:buFont typeface="Arial"/>
              <a:buNone/>
            </a:pPr>
            <a:r>
              <a:rPr lang="en"/>
              <a:t>        price: 8.99,</a:t>
            </a:r>
            <a:endParaRPr/>
          </a:p>
          <a:p>
            <a:pPr indent="0" lvl="0" marL="0" rtl="0" algn="l">
              <a:spcBef>
                <a:spcPts val="0"/>
              </a:spcBef>
              <a:spcAft>
                <a:spcPts val="0"/>
              </a:spcAft>
              <a:buClr>
                <a:schemeClr val="dk1"/>
              </a:buClr>
              <a:buSzPts val="1100"/>
              <a:buFont typeface="Arial"/>
              <a:buNone/>
            </a:pPr>
            <a:r>
              <a:rPr lang="en"/>
              <a:t>        img: "https://images.unsplash.com/photo-1490645935967-10de6ba17061?ixlib=rb-4.0.3&amp;ixid=M3wxMjA3fDB8MHxwaG90by1wYWdlfHx8fGVufDB8fHx8fA%3D%3D&amp;auto=format&amp;fit=crop&amp;w=2053&amp;q=80",</a:t>
            </a:r>
            <a:endParaRPr/>
          </a:p>
          <a:p>
            <a:pPr indent="0" lvl="0" marL="0" rtl="0" algn="l">
              <a:spcBef>
                <a:spcPts val="0"/>
              </a:spcBef>
              <a:spcAft>
                <a:spcPts val="0"/>
              </a:spcAft>
              <a:buClr>
                <a:schemeClr val="dk1"/>
              </a:buClr>
              <a:buSzPts val="1100"/>
              <a:buFont typeface="Arial"/>
              <a:buNone/>
            </a:pPr>
            <a:r>
              <a:rPr lang="en"/>
              <a:t>        desc: `carry jianbing normcore freegan. Viral single-origin coffee live-edge, pork belly cloud bread iceland put a bird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8,</a:t>
            </a:r>
            <a:endParaRPr/>
          </a:p>
          <a:p>
            <a:pPr indent="0" lvl="0" marL="0" rtl="0" algn="l">
              <a:spcBef>
                <a:spcPts val="0"/>
              </a:spcBef>
              <a:spcAft>
                <a:spcPts val="0"/>
              </a:spcAft>
              <a:buClr>
                <a:schemeClr val="dk1"/>
              </a:buClr>
              <a:buSzPts val="1100"/>
              <a:buFont typeface="Arial"/>
              <a:buNone/>
            </a:pPr>
            <a:r>
              <a:rPr lang="en"/>
              <a:t>        title: "american classic",</a:t>
            </a:r>
            <a:endParaRPr/>
          </a:p>
          <a:p>
            <a:pPr indent="0" lvl="0" marL="0" rtl="0" algn="l">
              <a:spcBef>
                <a:spcPts val="0"/>
              </a:spcBef>
              <a:spcAft>
                <a:spcPts val="0"/>
              </a:spcAft>
              <a:buClr>
                <a:schemeClr val="dk1"/>
              </a:buClr>
              <a:buSzPts val="1100"/>
              <a:buFont typeface="Arial"/>
              <a:buNone/>
            </a:pPr>
            <a:r>
              <a:rPr lang="en"/>
              <a:t>        category: "Lunch",</a:t>
            </a:r>
            <a:endParaRPr/>
          </a:p>
          <a:p>
            <a:pPr indent="0" lvl="0" marL="0" rtl="0" algn="l">
              <a:spcBef>
                <a:spcPts val="0"/>
              </a:spcBef>
              <a:spcAft>
                <a:spcPts val="0"/>
              </a:spcAft>
              <a:buClr>
                <a:schemeClr val="dk1"/>
              </a:buClr>
              <a:buSzPts val="1100"/>
              <a:buFont typeface="Arial"/>
              <a:buNone/>
            </a:pPr>
            <a:r>
              <a:rPr lang="en"/>
              <a:t>        price: 12.99,</a:t>
            </a:r>
            <a:endParaRPr/>
          </a:p>
          <a:p>
            <a:pPr indent="0" lvl="0" marL="0" rtl="0" algn="l">
              <a:spcBef>
                <a:spcPts val="0"/>
              </a:spcBef>
              <a:spcAft>
                <a:spcPts val="0"/>
              </a:spcAft>
              <a:buClr>
                <a:schemeClr val="dk1"/>
              </a:buClr>
              <a:buSzPts val="1100"/>
              <a:buFont typeface="Arial"/>
              <a:buNone/>
            </a:pPr>
            <a:r>
              <a:rPr lang="en"/>
              <a:t>        img: "https://plus.unsplash.com/premium_photo-1679434184867-a294eb85400c?ixlib=rb-4.0.3&amp;ixid=M3wxMjA3fDB8MHxwaG90by1wYWdlfHx8fGVufDB8fHx8fA%3D%3D&amp;auto=format&amp;fit=crop&amp;w=2070&amp;q=80",</a:t>
            </a:r>
            <a:endParaRPr/>
          </a:p>
          <a:p>
            <a:pPr indent="0" lvl="0" marL="0" rtl="0" algn="l">
              <a:spcBef>
                <a:spcPts val="0"/>
              </a:spcBef>
              <a:spcAft>
                <a:spcPts val="0"/>
              </a:spcAft>
              <a:buClr>
                <a:schemeClr val="dk1"/>
              </a:buClr>
              <a:buSzPts val="1100"/>
              <a:buFont typeface="Arial"/>
              <a:buNone/>
            </a:pPr>
            <a:r>
              <a:rPr lang="en"/>
              <a:t>        desc: `on it tumblr kickstarter thundercats migas everyday carry squid palo santo leggings. Food truck truffaut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9,</a:t>
            </a:r>
            <a:endParaRPr/>
          </a:p>
          <a:p>
            <a:pPr indent="0" lvl="0" marL="0" rtl="0" algn="l">
              <a:spcBef>
                <a:spcPts val="0"/>
              </a:spcBef>
              <a:spcAft>
                <a:spcPts val="0"/>
              </a:spcAft>
              <a:buClr>
                <a:schemeClr val="dk1"/>
              </a:buClr>
              <a:buSzPts val="1100"/>
              <a:buFont typeface="Arial"/>
              <a:buNone/>
            </a:pPr>
            <a:r>
              <a:rPr lang="en"/>
              <a:t>        title: "quarantine buddy",</a:t>
            </a:r>
            <a:endParaRPr/>
          </a:p>
          <a:p>
            <a:pPr indent="0" lvl="0" marL="0" rtl="0" algn="l">
              <a:spcBef>
                <a:spcPts val="0"/>
              </a:spcBef>
              <a:spcAft>
                <a:spcPts val="0"/>
              </a:spcAft>
              <a:buClr>
                <a:schemeClr val="dk1"/>
              </a:buClr>
              <a:buSzPts val="1100"/>
              <a:buFont typeface="Arial"/>
              <a:buNone/>
            </a:pPr>
            <a:r>
              <a:rPr lang="en"/>
              <a:t>        category: "Shakes",</a:t>
            </a:r>
            <a:endParaRPr/>
          </a:p>
          <a:p>
            <a:pPr indent="0" lvl="0" marL="0" rtl="0" algn="l">
              <a:spcBef>
                <a:spcPts val="0"/>
              </a:spcBef>
              <a:spcAft>
                <a:spcPts val="0"/>
              </a:spcAft>
              <a:buClr>
                <a:schemeClr val="dk1"/>
              </a:buClr>
              <a:buSzPts val="1100"/>
              <a:buFont typeface="Arial"/>
              <a:buNone/>
            </a:pPr>
            <a:r>
              <a:rPr lang="en"/>
              <a:t>        price: 16.99,</a:t>
            </a:r>
            <a:endParaRPr/>
          </a:p>
          <a:p>
            <a:pPr indent="0" lvl="0" marL="0" rtl="0" algn="l">
              <a:spcBef>
                <a:spcPts val="0"/>
              </a:spcBef>
              <a:spcAft>
                <a:spcPts val="0"/>
              </a:spcAft>
              <a:buClr>
                <a:schemeClr val="dk1"/>
              </a:buClr>
              <a:buSzPts val="1100"/>
              <a:buFont typeface="Arial"/>
              <a:buNone/>
            </a:pPr>
            <a:r>
              <a:rPr lang="en"/>
              <a:t>        img: "https://images.unsplash.com/photo-1432139555190-58524dae6a55?ixlib=rb-4.0.3&amp;ixid=M3wxMjA3fDB8MHxwaG90by1wYWdlfHx8fGVufDB8fHx8fA%3D%3D&amp;auto=format&amp;fit=crop&amp;w=1776&amp;q=80",</a:t>
            </a:r>
            <a:endParaRPr/>
          </a:p>
          <a:p>
            <a:pPr indent="0" lvl="0" marL="0" rtl="0" algn="l">
              <a:spcBef>
                <a:spcPts val="0"/>
              </a:spcBef>
              <a:spcAft>
                <a:spcPts val="0"/>
              </a:spcAft>
              <a:buClr>
                <a:schemeClr val="dk1"/>
              </a:buClr>
              <a:buSzPts val="1100"/>
              <a:buFont typeface="Arial"/>
              <a:buNone/>
            </a:pPr>
            <a:r>
              <a:rPr lang="en"/>
              <a:t>        desc: `skateboard fam synth authentic semiotics. Live-edge lyft af, edison bulb yuccie crucifix microdosing.`,</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ae81a51b6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ae81a51b6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ảnh: https://drive.google.com/drive/folders/11sHh1RglwQjnrVDUxSxBW_-9j5p-hd6S?usp=share_link</a:t>
            </a:r>
            <a:endParaRPr/>
          </a:p>
          <a:p>
            <a:pPr indent="0" lvl="0" marL="0" rtl="0" algn="l">
              <a:spcBef>
                <a:spcPts val="0"/>
              </a:spcBef>
              <a:spcAft>
                <a:spcPts val="0"/>
              </a:spcAft>
              <a:buNone/>
            </a:pPr>
            <a:r>
              <a:rPr lang="en"/>
              <a:t>Video minh họa: https://drive.google.com/file/d/1l7-v3g6AKrTc1fcbks6RIqtQ-m1b61ct/view?usp=share_link</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889b4fc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5889b4fc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630da1b54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630da1b54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5e1f8820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5e1f8820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https://react-bootstrap.netlify.app/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Img’s link: </a:t>
            </a:r>
            <a:r>
              <a:rPr lang="en" u="sng">
                <a:solidFill>
                  <a:schemeClr val="hlink"/>
                </a:solidFill>
                <a:hlinkClick r:id="rId3"/>
              </a:rPr>
              <a:t>https://drive.google.com/drive/folders/1F4rhLaJQHcpUyk4gEfZC_g4kkEH_xo1D?usp=sharing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Font primary: Outfit</a:t>
            </a:r>
            <a:endParaRPr/>
          </a:p>
          <a:p>
            <a:pPr indent="0" lvl="0" marL="0" rtl="0" algn="l">
              <a:spcBef>
                <a:spcPts val="0"/>
              </a:spcBef>
              <a:spcAft>
                <a:spcPts val="0"/>
              </a:spcAft>
              <a:buNone/>
            </a:pPr>
            <a:r>
              <a:rPr lang="en"/>
              <a:t>Font secondary: Satisfy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Color primary: #44d7b6</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SLIDE:</a:t>
            </a:r>
            <a:endParaRPr b="1" u="sng"/>
          </a:p>
          <a:p>
            <a:pPr indent="0" lvl="0" marL="0" rtl="0" algn="l">
              <a:spcBef>
                <a:spcPts val="0"/>
              </a:spcBef>
              <a:spcAft>
                <a:spcPts val="0"/>
              </a:spcAft>
              <a:buClr>
                <a:schemeClr val="dk1"/>
              </a:buClr>
              <a:buSzPts val="1100"/>
              <a:buFont typeface="Arial"/>
              <a:buNone/>
            </a:pPr>
            <a:r>
              <a:rPr lang="en"/>
              <a:t>    const listSlide =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1,</a:t>
            </a:r>
            <a:endParaRPr/>
          </a:p>
          <a:p>
            <a:pPr indent="0" lvl="0" marL="0" rtl="0" algn="l">
              <a:spcBef>
                <a:spcPts val="0"/>
              </a:spcBef>
              <a:spcAft>
                <a:spcPts val="0"/>
              </a:spcAft>
              <a:buClr>
                <a:schemeClr val="dk1"/>
              </a:buClr>
              <a:buSzPts val="1100"/>
              <a:buFont typeface="Arial"/>
              <a:buNone/>
            </a:pPr>
            <a:r>
              <a:rPr lang="en"/>
              <a:t>            title: "Travel to london",</a:t>
            </a:r>
            <a:endParaRPr/>
          </a:p>
          <a:p>
            <a:pPr indent="0" lvl="0" marL="0" rtl="0" algn="l">
              <a:spcBef>
                <a:spcPts val="0"/>
              </a:spcBef>
              <a:spcAft>
                <a:spcPts val="0"/>
              </a:spcAft>
              <a:buClr>
                <a:schemeClr val="dk1"/>
              </a:buClr>
              <a:buSzPts val="1100"/>
              <a:buFont typeface="Arial"/>
              <a:buNone/>
            </a:pPr>
            <a:r>
              <a:rPr lang="en"/>
              <a:t>            subtitle: "Life is a adventure, makethe best of it",</a:t>
            </a:r>
            <a:endParaRPr/>
          </a:p>
          <a:p>
            <a:pPr indent="0" lvl="0" marL="0" rtl="0" algn="l">
              <a:spcBef>
                <a:spcPts val="0"/>
              </a:spcBef>
              <a:spcAft>
                <a:spcPts val="0"/>
              </a:spcAft>
              <a:buClr>
                <a:schemeClr val="dk1"/>
              </a:buClr>
              <a:buSzPts val="1100"/>
              <a:buFont typeface="Arial"/>
              <a:buNone/>
            </a:pPr>
            <a:r>
              <a:rPr lang="en"/>
              <a:t>            desc: "Enjoythe breathtaking view of nature. Relax and cherish your dreams to the fullest",</a:t>
            </a:r>
            <a:endParaRPr/>
          </a:p>
          <a:p>
            <a:pPr indent="0" lvl="0" marL="0" rtl="0" algn="l">
              <a:spcBef>
                <a:spcPts val="0"/>
              </a:spcBef>
              <a:spcAft>
                <a:spcPts val="0"/>
              </a:spcAft>
              <a:buClr>
                <a:schemeClr val="dk1"/>
              </a:buClr>
              <a:buSzPts val="1100"/>
              <a:buFont typeface="Arial"/>
              <a:buNone/>
            </a:pPr>
            <a:r>
              <a:rPr lang="en"/>
              <a:t>            img: "https://react-bootstrap-lovat.vercel.app/img/slide-1.png"</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2,</a:t>
            </a:r>
            <a:endParaRPr/>
          </a:p>
          <a:p>
            <a:pPr indent="0" lvl="0" marL="0" rtl="0" algn="l">
              <a:spcBef>
                <a:spcPts val="0"/>
              </a:spcBef>
              <a:spcAft>
                <a:spcPts val="0"/>
              </a:spcAft>
              <a:buClr>
                <a:schemeClr val="dk1"/>
              </a:buClr>
              <a:buSzPts val="1100"/>
              <a:buFont typeface="Arial"/>
              <a:buNone/>
            </a:pPr>
            <a:r>
              <a:rPr lang="en"/>
              <a:t>            title: "Travel to Los Angeles",</a:t>
            </a:r>
            <a:endParaRPr/>
          </a:p>
          <a:p>
            <a:pPr indent="0" lvl="0" marL="0" rtl="0" algn="l">
              <a:spcBef>
                <a:spcPts val="0"/>
              </a:spcBef>
              <a:spcAft>
                <a:spcPts val="0"/>
              </a:spcAft>
              <a:buClr>
                <a:schemeClr val="dk1"/>
              </a:buClr>
              <a:buSzPts val="1100"/>
              <a:buFont typeface="Arial"/>
              <a:buNone/>
            </a:pPr>
            <a:r>
              <a:rPr lang="en"/>
              <a:t>            subtitle: "Exploring the Vibrant City of Angels: A Journey to Los Angeles",</a:t>
            </a:r>
            <a:endParaRPr/>
          </a:p>
          <a:p>
            <a:pPr indent="0" lvl="0" marL="0" rtl="0" algn="l">
              <a:spcBef>
                <a:spcPts val="0"/>
              </a:spcBef>
              <a:spcAft>
                <a:spcPts val="0"/>
              </a:spcAft>
              <a:buClr>
                <a:schemeClr val="dk1"/>
              </a:buClr>
              <a:buSzPts val="1100"/>
              <a:buFont typeface="Arial"/>
              <a:buNone/>
            </a:pPr>
            <a:r>
              <a:rPr lang="en"/>
              <a:t>            desc: "Welcome to the dazzling city of Los Angeles, where glitz, glamour, and a rich cultural tapestry await every traveler. Known as the Entertainment Capital of the World, Los Angeles",</a:t>
            </a:r>
            <a:endParaRPr/>
          </a:p>
          <a:p>
            <a:pPr indent="0" lvl="0" marL="0" rtl="0" algn="l">
              <a:spcBef>
                <a:spcPts val="0"/>
              </a:spcBef>
              <a:spcAft>
                <a:spcPts val="0"/>
              </a:spcAft>
              <a:buClr>
                <a:schemeClr val="dk1"/>
              </a:buClr>
              <a:buSzPts val="1100"/>
              <a:buFont typeface="Arial"/>
              <a:buNone/>
            </a:pPr>
            <a:r>
              <a:rPr lang="en"/>
              <a:t>            img: "https://react-bootstrap-lovat.vercel.app/img/slide-2.png"</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CATE TOUR</a:t>
            </a:r>
            <a:endParaRPr b="1"/>
          </a:p>
          <a:p>
            <a:pPr indent="0" lvl="0" marL="0" rtl="0" algn="l">
              <a:spcBef>
                <a:spcPts val="0"/>
              </a:spcBef>
              <a:spcAft>
                <a:spcPts val="0"/>
              </a:spcAft>
              <a:buClr>
                <a:schemeClr val="dk1"/>
              </a:buClr>
              <a:buSzPts val="1100"/>
              <a:buFont typeface="Arial"/>
              <a:buNone/>
            </a:pPr>
            <a:r>
              <a:rPr lang="en"/>
              <a:t>const listCateTour = [</a:t>
            </a:r>
            <a:endParaRPr/>
          </a:p>
          <a:p>
            <a:pPr indent="0" lvl="0" marL="0" rtl="0" algn="l">
              <a:spcBef>
                <a:spcPts val="0"/>
              </a:spcBef>
              <a:spcAft>
                <a:spcPts val="0"/>
              </a:spcAft>
              <a:buClr>
                <a:schemeClr val="dk1"/>
              </a:buClr>
              <a:buSzPts val="1100"/>
              <a:buFont typeface="Arial"/>
              <a:buNone/>
            </a:pPr>
            <a:r>
              <a:rPr lang="en"/>
              <a:t>        { id: 1, title: "New York" },</a:t>
            </a:r>
            <a:endParaRPr/>
          </a:p>
          <a:p>
            <a:pPr indent="0" lvl="0" marL="0" rtl="0" algn="l">
              <a:spcBef>
                <a:spcPts val="0"/>
              </a:spcBef>
              <a:spcAft>
                <a:spcPts val="0"/>
              </a:spcAft>
              <a:buClr>
                <a:schemeClr val="dk1"/>
              </a:buClr>
              <a:buSzPts val="1100"/>
              <a:buFont typeface="Arial"/>
              <a:buNone/>
            </a:pPr>
            <a:r>
              <a:rPr lang="en"/>
              <a:t>        { id: 2, title: "London" },</a:t>
            </a:r>
            <a:endParaRPr/>
          </a:p>
          <a:p>
            <a:pPr indent="0" lvl="0" marL="0" rtl="0" algn="l">
              <a:spcBef>
                <a:spcPts val="0"/>
              </a:spcBef>
              <a:spcAft>
                <a:spcPts val="0"/>
              </a:spcAft>
              <a:buClr>
                <a:schemeClr val="dk1"/>
              </a:buClr>
              <a:buSzPts val="1100"/>
              <a:buFont typeface="Arial"/>
              <a:buNone/>
            </a:pPr>
            <a:r>
              <a:rPr lang="en"/>
              <a:t>        { id: 3, title: "Tokyo" },</a:t>
            </a:r>
            <a:endParaRPr/>
          </a:p>
          <a:p>
            <a:pPr indent="0" lvl="0" marL="0" rtl="0" algn="l">
              <a:spcBef>
                <a:spcPts val="0"/>
              </a:spcBef>
              <a:spcAft>
                <a:spcPts val="0"/>
              </a:spcAft>
              <a:buClr>
                <a:schemeClr val="dk1"/>
              </a:buClr>
              <a:buSzPts val="1100"/>
              <a:buFont typeface="Arial"/>
              <a:buNone/>
            </a:pPr>
            <a:r>
              <a:rPr lang="en"/>
              <a:t>        { id: 4, title: "Los Angeles"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LIST TOUR</a:t>
            </a:r>
            <a:endParaRPr b="1"/>
          </a:p>
          <a:p>
            <a:pPr indent="0" lvl="0" marL="0" rtl="0" algn="l">
              <a:spcBef>
                <a:spcPts val="0"/>
              </a:spcBef>
              <a:spcAft>
                <a:spcPts val="0"/>
              </a:spcAft>
              <a:buNone/>
            </a:pPr>
            <a:r>
              <a:rPr lang="en"/>
              <a:t> const listTour =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1,</a:t>
            </a:r>
            <a:endParaRPr/>
          </a:p>
          <a:p>
            <a:pPr indent="0" lvl="0" marL="0" rtl="0" algn="l">
              <a:spcBef>
                <a:spcPts val="0"/>
              </a:spcBef>
              <a:spcAft>
                <a:spcPts val="0"/>
              </a:spcAft>
              <a:buNone/>
            </a:pPr>
            <a:r>
              <a:rPr lang="en"/>
              <a:t>            title: "Three Temples Bangkok City Tour Must Visit",</a:t>
            </a:r>
            <a:endParaRPr/>
          </a:p>
          <a:p>
            <a:pPr indent="0" lvl="0" marL="0" rtl="0" algn="l">
              <a:spcBef>
                <a:spcPts val="0"/>
              </a:spcBef>
              <a:spcAft>
                <a:spcPts val="0"/>
              </a:spcAft>
              <a:buNone/>
            </a:pPr>
            <a:r>
              <a:rPr lang="en"/>
              <a:t>            category: "New York",</a:t>
            </a:r>
            <a:endParaRPr/>
          </a:p>
          <a:p>
            <a:pPr indent="0" lvl="0" marL="0" rtl="0" algn="l">
              <a:spcBef>
                <a:spcPts val="0"/>
              </a:spcBef>
              <a:spcAft>
                <a:spcPts val="0"/>
              </a:spcAft>
              <a:buNone/>
            </a:pPr>
            <a:r>
              <a:rPr lang="en"/>
              <a:t>            price: 149.99,</a:t>
            </a:r>
            <a:endParaRPr/>
          </a:p>
          <a:p>
            <a:pPr indent="0" lvl="0" marL="0" rtl="0" algn="l">
              <a:spcBef>
                <a:spcPts val="0"/>
              </a:spcBef>
              <a:spcAft>
                <a:spcPts val="0"/>
              </a:spcAft>
              <a:buNone/>
            </a:pPr>
            <a:r>
              <a:rPr lang="en"/>
              <a:t>            img: "https://react-bootstrap-lovat.vercel.app/img/tour-1.png",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2,</a:t>
            </a:r>
            <a:endParaRPr/>
          </a:p>
          <a:p>
            <a:pPr indent="0" lvl="0" marL="0" rtl="0" algn="l">
              <a:spcBef>
                <a:spcPts val="0"/>
              </a:spcBef>
              <a:spcAft>
                <a:spcPts val="0"/>
              </a:spcAft>
              <a:buNone/>
            </a:pPr>
            <a:r>
              <a:rPr lang="en"/>
              <a:t>            title: "Essence of Vietnam South to North",</a:t>
            </a:r>
            <a:endParaRPr/>
          </a:p>
          <a:p>
            <a:pPr indent="0" lvl="0" marL="0" rtl="0" algn="l">
              <a:spcBef>
                <a:spcPts val="0"/>
              </a:spcBef>
              <a:spcAft>
                <a:spcPts val="0"/>
              </a:spcAft>
              <a:buNone/>
            </a:pPr>
            <a:r>
              <a:rPr lang="en"/>
              <a:t>            category: "New York",</a:t>
            </a:r>
            <a:endParaRPr/>
          </a:p>
          <a:p>
            <a:pPr indent="0" lvl="0" marL="0" rtl="0" algn="l">
              <a:spcBef>
                <a:spcPts val="0"/>
              </a:spcBef>
              <a:spcAft>
                <a:spcPts val="0"/>
              </a:spcAft>
              <a:buNone/>
            </a:pPr>
            <a:r>
              <a:rPr lang="en"/>
              <a:t>            price: 167.19,</a:t>
            </a:r>
            <a:endParaRPr/>
          </a:p>
          <a:p>
            <a:pPr indent="0" lvl="0" marL="0" rtl="0" algn="l">
              <a:spcBef>
                <a:spcPts val="0"/>
              </a:spcBef>
              <a:spcAft>
                <a:spcPts val="0"/>
              </a:spcAft>
              <a:buNone/>
            </a:pPr>
            <a:r>
              <a:rPr lang="en"/>
              <a:t>            img: "https://react-bootstrap-lovat.vercel.app/img/tour-2.png",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3,</a:t>
            </a:r>
            <a:endParaRPr/>
          </a:p>
          <a:p>
            <a:pPr indent="0" lvl="0" marL="0" rtl="0" algn="l">
              <a:spcBef>
                <a:spcPts val="0"/>
              </a:spcBef>
              <a:spcAft>
                <a:spcPts val="0"/>
              </a:spcAft>
              <a:buNone/>
            </a:pPr>
            <a:r>
              <a:rPr lang="en"/>
              <a:t>            title: "Osa Peninsula to Dominical City Tour",</a:t>
            </a:r>
            <a:endParaRPr/>
          </a:p>
          <a:p>
            <a:pPr indent="0" lvl="0" marL="0" rtl="0" algn="l">
              <a:spcBef>
                <a:spcPts val="0"/>
              </a:spcBef>
              <a:spcAft>
                <a:spcPts val="0"/>
              </a:spcAft>
              <a:buNone/>
            </a:pPr>
            <a:r>
              <a:rPr lang="en"/>
              <a:t>            category: "New York",</a:t>
            </a:r>
            <a:endParaRPr/>
          </a:p>
          <a:p>
            <a:pPr indent="0" lvl="0" marL="0" rtl="0" algn="l">
              <a:spcBef>
                <a:spcPts val="0"/>
              </a:spcBef>
              <a:spcAft>
                <a:spcPts val="0"/>
              </a:spcAft>
              <a:buNone/>
            </a:pPr>
            <a:r>
              <a:rPr lang="en"/>
              <a:t>            price: 134.99,</a:t>
            </a:r>
            <a:endParaRPr/>
          </a:p>
          <a:p>
            <a:pPr indent="0" lvl="0" marL="0" rtl="0" algn="l">
              <a:spcBef>
                <a:spcPts val="0"/>
              </a:spcBef>
              <a:spcAft>
                <a:spcPts val="0"/>
              </a:spcAft>
              <a:buNone/>
            </a:pPr>
            <a:r>
              <a:rPr lang="en"/>
              <a:t>            img: "</a:t>
            </a:r>
            <a:r>
              <a:rPr lang="en" u="sng">
                <a:solidFill>
                  <a:schemeClr val="hlink"/>
                </a:solidFill>
                <a:hlinkClick r:id="rId4"/>
              </a:rPr>
              <a:t>https://react-bootstrap-lovat.vercel.app/img/tour-3.png</a:t>
            </a:r>
            <a:r>
              <a:rPr lang="en"/>
              <a:t>",</a:t>
            </a:r>
            <a:endParaRPr/>
          </a:p>
          <a:p>
            <a:pPr indent="457200" lvl="0" marL="0" rtl="0" algn="l">
              <a:spcBef>
                <a:spcPts val="0"/>
              </a:spcBef>
              <a:spcAft>
                <a:spcPts val="0"/>
              </a:spcAft>
              <a:buNone/>
            </a:pPr>
            <a:r>
              <a:rPr lang="en"/>
              <a:t>special:true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4,</a:t>
            </a:r>
            <a:endParaRPr/>
          </a:p>
          <a:p>
            <a:pPr indent="0" lvl="0" marL="0" rtl="0" algn="l">
              <a:spcBef>
                <a:spcPts val="0"/>
              </a:spcBef>
              <a:spcAft>
                <a:spcPts val="0"/>
              </a:spcAft>
              <a:buNone/>
            </a:pPr>
            <a:r>
              <a:rPr lang="en"/>
              <a:t>            title: "Mt Fuji, Hakone, Lake Ashi Cruise",</a:t>
            </a:r>
            <a:endParaRPr/>
          </a:p>
          <a:p>
            <a:pPr indent="0" lvl="0" marL="0" rtl="0" algn="l">
              <a:spcBef>
                <a:spcPts val="0"/>
              </a:spcBef>
              <a:spcAft>
                <a:spcPts val="0"/>
              </a:spcAft>
              <a:buNone/>
            </a:pPr>
            <a:r>
              <a:rPr lang="en"/>
              <a:t>            category: "New York",</a:t>
            </a:r>
            <a:endParaRPr/>
          </a:p>
          <a:p>
            <a:pPr indent="0" lvl="0" marL="0" rtl="0" algn="l">
              <a:spcBef>
                <a:spcPts val="0"/>
              </a:spcBef>
              <a:spcAft>
                <a:spcPts val="0"/>
              </a:spcAft>
              <a:buNone/>
            </a:pPr>
            <a:r>
              <a:rPr lang="en"/>
              <a:t>            price: 50.15,</a:t>
            </a:r>
            <a:endParaRPr/>
          </a:p>
          <a:p>
            <a:pPr indent="0" lvl="0" marL="0" rtl="0" algn="l">
              <a:spcBef>
                <a:spcPts val="0"/>
              </a:spcBef>
              <a:spcAft>
                <a:spcPts val="0"/>
              </a:spcAft>
              <a:buNone/>
            </a:pPr>
            <a:r>
              <a:rPr lang="en"/>
              <a:t>            img: "https://react-bootstrap-lovat.vercel.app/img/tour-4.png",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5,</a:t>
            </a:r>
            <a:endParaRPr/>
          </a:p>
          <a:p>
            <a:pPr indent="0" lvl="0" marL="0" rtl="0" algn="l">
              <a:spcBef>
                <a:spcPts val="0"/>
              </a:spcBef>
              <a:spcAft>
                <a:spcPts val="0"/>
              </a:spcAft>
              <a:buNone/>
            </a:pPr>
            <a:r>
              <a:rPr lang="en"/>
              <a:t>            title: "Three Temples Bangkok City Tour Must Visit",</a:t>
            </a:r>
            <a:endParaRPr/>
          </a:p>
          <a:p>
            <a:pPr indent="0" lvl="0" marL="0" rtl="0" algn="l">
              <a:spcBef>
                <a:spcPts val="0"/>
              </a:spcBef>
              <a:spcAft>
                <a:spcPts val="0"/>
              </a:spcAft>
              <a:buNone/>
            </a:pPr>
            <a:r>
              <a:rPr lang="en"/>
              <a:t>            category: "London",</a:t>
            </a:r>
            <a:endParaRPr/>
          </a:p>
          <a:p>
            <a:pPr indent="0" lvl="0" marL="0" rtl="0" algn="l">
              <a:spcBef>
                <a:spcPts val="0"/>
              </a:spcBef>
              <a:spcAft>
                <a:spcPts val="0"/>
              </a:spcAft>
              <a:buNone/>
            </a:pPr>
            <a:r>
              <a:rPr lang="en"/>
              <a:t>            price: 149.99,</a:t>
            </a:r>
            <a:endParaRPr/>
          </a:p>
          <a:p>
            <a:pPr indent="0" lvl="0" marL="0" rtl="0" algn="l">
              <a:spcBef>
                <a:spcPts val="0"/>
              </a:spcBef>
              <a:spcAft>
                <a:spcPts val="0"/>
              </a:spcAft>
              <a:buNone/>
            </a:pPr>
            <a:r>
              <a:rPr lang="en"/>
              <a:t>            img: "https://react-bootstrap-lovat.vercel.app/img/tour-5.png",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6,</a:t>
            </a:r>
            <a:endParaRPr/>
          </a:p>
          <a:p>
            <a:pPr indent="0" lvl="0" marL="0" rtl="0" algn="l">
              <a:spcBef>
                <a:spcPts val="0"/>
              </a:spcBef>
              <a:spcAft>
                <a:spcPts val="0"/>
              </a:spcAft>
              <a:buNone/>
            </a:pPr>
            <a:r>
              <a:rPr lang="en"/>
              <a:t>            title: "Essence of Vietnam South to North",</a:t>
            </a:r>
            <a:endParaRPr/>
          </a:p>
          <a:p>
            <a:pPr indent="0" lvl="0" marL="0" rtl="0" algn="l">
              <a:spcBef>
                <a:spcPts val="0"/>
              </a:spcBef>
              <a:spcAft>
                <a:spcPts val="0"/>
              </a:spcAft>
              <a:buNone/>
            </a:pPr>
            <a:r>
              <a:rPr lang="en"/>
              <a:t>            category: "London",</a:t>
            </a:r>
            <a:endParaRPr/>
          </a:p>
          <a:p>
            <a:pPr indent="0" lvl="0" marL="0" rtl="0" algn="l">
              <a:spcBef>
                <a:spcPts val="0"/>
              </a:spcBef>
              <a:spcAft>
                <a:spcPts val="0"/>
              </a:spcAft>
              <a:buNone/>
            </a:pPr>
            <a:r>
              <a:rPr lang="en"/>
              <a:t>            price: 167.19,</a:t>
            </a:r>
            <a:endParaRPr/>
          </a:p>
          <a:p>
            <a:pPr indent="0" lvl="0" marL="0" rtl="0" algn="l">
              <a:spcBef>
                <a:spcPts val="0"/>
              </a:spcBef>
              <a:spcAft>
                <a:spcPts val="0"/>
              </a:spcAft>
              <a:buNone/>
            </a:pPr>
            <a:r>
              <a:rPr lang="en"/>
              <a:t>            img: "</a:t>
            </a:r>
            <a:r>
              <a:rPr lang="en" u="sng">
                <a:solidFill>
                  <a:schemeClr val="hlink"/>
                </a:solidFill>
                <a:hlinkClick r:id="rId5"/>
              </a:rPr>
              <a:t>https://react-bootstrap-lovat.vercel.app/img/tour-6.png</a:t>
            </a:r>
            <a:r>
              <a:rPr lang="en"/>
              <a:t>",</a:t>
            </a:r>
            <a:endParaRPr/>
          </a:p>
          <a:p>
            <a:pPr indent="457200" lvl="0" marL="0" rtl="0" algn="l">
              <a:spcBef>
                <a:spcPts val="0"/>
              </a:spcBef>
              <a:spcAft>
                <a:spcPts val="0"/>
              </a:spcAft>
              <a:buNone/>
            </a:pPr>
            <a:r>
              <a:rPr lang="en">
                <a:solidFill>
                  <a:schemeClr val="dk1"/>
                </a:solidFill>
              </a:rPr>
              <a:t>special:true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7,</a:t>
            </a:r>
            <a:endParaRPr/>
          </a:p>
          <a:p>
            <a:pPr indent="0" lvl="0" marL="0" rtl="0" algn="l">
              <a:spcBef>
                <a:spcPts val="0"/>
              </a:spcBef>
              <a:spcAft>
                <a:spcPts val="0"/>
              </a:spcAft>
              <a:buNone/>
            </a:pPr>
            <a:r>
              <a:rPr lang="en"/>
              <a:t>            title: "Osa Peninsula to Dominical City Tour",</a:t>
            </a:r>
            <a:endParaRPr/>
          </a:p>
          <a:p>
            <a:pPr indent="0" lvl="0" marL="0" rtl="0" algn="l">
              <a:spcBef>
                <a:spcPts val="0"/>
              </a:spcBef>
              <a:spcAft>
                <a:spcPts val="0"/>
              </a:spcAft>
              <a:buNone/>
            </a:pPr>
            <a:r>
              <a:rPr lang="en"/>
              <a:t>            category: "London",</a:t>
            </a:r>
            <a:endParaRPr/>
          </a:p>
          <a:p>
            <a:pPr indent="0" lvl="0" marL="0" rtl="0" algn="l">
              <a:spcBef>
                <a:spcPts val="0"/>
              </a:spcBef>
              <a:spcAft>
                <a:spcPts val="0"/>
              </a:spcAft>
              <a:buNone/>
            </a:pPr>
            <a:r>
              <a:rPr lang="en"/>
              <a:t>            price: 134.99,</a:t>
            </a:r>
            <a:endParaRPr/>
          </a:p>
          <a:p>
            <a:pPr indent="0" lvl="0" marL="0" rtl="0" algn="l">
              <a:spcBef>
                <a:spcPts val="0"/>
              </a:spcBef>
              <a:spcAft>
                <a:spcPts val="0"/>
              </a:spcAft>
              <a:buNone/>
            </a:pPr>
            <a:r>
              <a:rPr lang="en"/>
              <a:t>            img: "https://react-bootstrap-lovat.vercel.app/img/tour-7.png",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8,</a:t>
            </a:r>
            <a:endParaRPr/>
          </a:p>
          <a:p>
            <a:pPr indent="0" lvl="0" marL="0" rtl="0" algn="l">
              <a:spcBef>
                <a:spcPts val="0"/>
              </a:spcBef>
              <a:spcAft>
                <a:spcPts val="0"/>
              </a:spcAft>
              <a:buNone/>
            </a:pPr>
            <a:r>
              <a:rPr lang="en"/>
              <a:t>            title: "Mt Fuji, Hakone, Lake Ashi Cruise",</a:t>
            </a:r>
            <a:endParaRPr/>
          </a:p>
          <a:p>
            <a:pPr indent="0" lvl="0" marL="0" rtl="0" algn="l">
              <a:spcBef>
                <a:spcPts val="0"/>
              </a:spcBef>
              <a:spcAft>
                <a:spcPts val="0"/>
              </a:spcAft>
              <a:buNone/>
            </a:pPr>
            <a:r>
              <a:rPr lang="en"/>
              <a:t>            category: "London",</a:t>
            </a:r>
            <a:endParaRPr/>
          </a:p>
          <a:p>
            <a:pPr indent="0" lvl="0" marL="0" rtl="0" algn="l">
              <a:spcBef>
                <a:spcPts val="0"/>
              </a:spcBef>
              <a:spcAft>
                <a:spcPts val="0"/>
              </a:spcAft>
              <a:buNone/>
            </a:pPr>
            <a:r>
              <a:rPr lang="en"/>
              <a:t>            price: 50.15,</a:t>
            </a:r>
            <a:endParaRPr/>
          </a:p>
          <a:p>
            <a:pPr indent="0" lvl="0" marL="0" rtl="0" algn="l">
              <a:spcBef>
                <a:spcPts val="0"/>
              </a:spcBef>
              <a:spcAft>
                <a:spcPts val="0"/>
              </a:spcAft>
              <a:buNone/>
            </a:pPr>
            <a:r>
              <a:rPr lang="en"/>
              <a:t>            img: "https://react-bootstrap-lovat.vercel.app/img/tour-8.png",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9,</a:t>
            </a:r>
            <a:endParaRPr/>
          </a:p>
          <a:p>
            <a:pPr indent="0" lvl="0" marL="0" rtl="0" algn="l">
              <a:spcBef>
                <a:spcPts val="0"/>
              </a:spcBef>
              <a:spcAft>
                <a:spcPts val="0"/>
              </a:spcAft>
              <a:buNone/>
            </a:pPr>
            <a:r>
              <a:rPr lang="en"/>
              <a:t>            title: "Three Temples Bangkok City Tour Must Visit",</a:t>
            </a:r>
            <a:endParaRPr/>
          </a:p>
          <a:p>
            <a:pPr indent="0" lvl="0" marL="0" rtl="0" algn="l">
              <a:spcBef>
                <a:spcPts val="0"/>
              </a:spcBef>
              <a:spcAft>
                <a:spcPts val="0"/>
              </a:spcAft>
              <a:buNone/>
            </a:pPr>
            <a:r>
              <a:rPr lang="en"/>
              <a:t>            category: "Tokyo",</a:t>
            </a:r>
            <a:endParaRPr/>
          </a:p>
          <a:p>
            <a:pPr indent="0" lvl="0" marL="0" rtl="0" algn="l">
              <a:spcBef>
                <a:spcPts val="0"/>
              </a:spcBef>
              <a:spcAft>
                <a:spcPts val="0"/>
              </a:spcAft>
              <a:buNone/>
            </a:pPr>
            <a:r>
              <a:rPr lang="en"/>
              <a:t>            price: 149.99,</a:t>
            </a:r>
            <a:endParaRPr/>
          </a:p>
          <a:p>
            <a:pPr indent="0" lvl="0" marL="0" rtl="0" algn="l">
              <a:spcBef>
                <a:spcPts val="0"/>
              </a:spcBef>
              <a:spcAft>
                <a:spcPts val="0"/>
              </a:spcAft>
              <a:buNone/>
            </a:pPr>
            <a:r>
              <a:rPr lang="en"/>
              <a:t>            img: "</a:t>
            </a:r>
            <a:r>
              <a:rPr lang="en" u="sng">
                <a:solidFill>
                  <a:schemeClr val="hlink"/>
                </a:solidFill>
                <a:hlinkClick r:id="rId6"/>
              </a:rPr>
              <a:t>https://react-bootstrap-lovat.vercel.app/img/tour-9.png</a:t>
            </a:r>
            <a:r>
              <a:rPr lang="en"/>
              <a:t>",</a:t>
            </a:r>
            <a:endParaRPr/>
          </a:p>
          <a:p>
            <a:pPr indent="457200" lvl="0" marL="0" rtl="0" algn="l">
              <a:spcBef>
                <a:spcPts val="0"/>
              </a:spcBef>
              <a:spcAft>
                <a:spcPts val="0"/>
              </a:spcAft>
              <a:buNone/>
            </a:pPr>
            <a:r>
              <a:rPr lang="en">
                <a:solidFill>
                  <a:schemeClr val="dk1"/>
                </a:solidFill>
              </a:rPr>
              <a:t>special:true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10,</a:t>
            </a:r>
            <a:endParaRPr/>
          </a:p>
          <a:p>
            <a:pPr indent="0" lvl="0" marL="0" rtl="0" algn="l">
              <a:spcBef>
                <a:spcPts val="0"/>
              </a:spcBef>
              <a:spcAft>
                <a:spcPts val="0"/>
              </a:spcAft>
              <a:buNone/>
            </a:pPr>
            <a:r>
              <a:rPr lang="en"/>
              <a:t>            title: "Essence of Vietnam South to North",</a:t>
            </a:r>
            <a:endParaRPr/>
          </a:p>
          <a:p>
            <a:pPr indent="0" lvl="0" marL="0" rtl="0" algn="l">
              <a:spcBef>
                <a:spcPts val="0"/>
              </a:spcBef>
              <a:spcAft>
                <a:spcPts val="0"/>
              </a:spcAft>
              <a:buNone/>
            </a:pPr>
            <a:r>
              <a:rPr lang="en"/>
              <a:t>            category: "Tokyo",</a:t>
            </a:r>
            <a:endParaRPr/>
          </a:p>
          <a:p>
            <a:pPr indent="0" lvl="0" marL="0" rtl="0" algn="l">
              <a:spcBef>
                <a:spcPts val="0"/>
              </a:spcBef>
              <a:spcAft>
                <a:spcPts val="0"/>
              </a:spcAft>
              <a:buNone/>
            </a:pPr>
            <a:r>
              <a:rPr lang="en"/>
              <a:t>            price: 117.19,</a:t>
            </a:r>
            <a:endParaRPr/>
          </a:p>
          <a:p>
            <a:pPr indent="0" lvl="0" marL="0" rtl="0" algn="l">
              <a:spcBef>
                <a:spcPts val="0"/>
              </a:spcBef>
              <a:spcAft>
                <a:spcPts val="0"/>
              </a:spcAft>
              <a:buNone/>
            </a:pPr>
            <a:r>
              <a:rPr lang="en"/>
              <a:t>            img: "https://react-bootstrap-lovat.vercel.app/img/tour-10.png",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11,</a:t>
            </a:r>
            <a:endParaRPr/>
          </a:p>
          <a:p>
            <a:pPr indent="0" lvl="0" marL="0" rtl="0" algn="l">
              <a:spcBef>
                <a:spcPts val="0"/>
              </a:spcBef>
              <a:spcAft>
                <a:spcPts val="0"/>
              </a:spcAft>
              <a:buNone/>
            </a:pPr>
            <a:r>
              <a:rPr lang="en"/>
              <a:t>            title: "Osa Peninsula to Dominical City Tour",</a:t>
            </a:r>
            <a:endParaRPr/>
          </a:p>
          <a:p>
            <a:pPr indent="0" lvl="0" marL="0" rtl="0" algn="l">
              <a:spcBef>
                <a:spcPts val="0"/>
              </a:spcBef>
              <a:spcAft>
                <a:spcPts val="0"/>
              </a:spcAft>
              <a:buNone/>
            </a:pPr>
            <a:r>
              <a:rPr lang="en"/>
              <a:t>            category: "Tokyo",</a:t>
            </a:r>
            <a:endParaRPr/>
          </a:p>
          <a:p>
            <a:pPr indent="0" lvl="0" marL="0" rtl="0" algn="l">
              <a:spcBef>
                <a:spcPts val="0"/>
              </a:spcBef>
              <a:spcAft>
                <a:spcPts val="0"/>
              </a:spcAft>
              <a:buNone/>
            </a:pPr>
            <a:r>
              <a:rPr lang="en"/>
              <a:t>            price: 134.99,</a:t>
            </a:r>
            <a:endParaRPr/>
          </a:p>
          <a:p>
            <a:pPr indent="0" lvl="0" marL="0" rtl="0" algn="l">
              <a:spcBef>
                <a:spcPts val="0"/>
              </a:spcBef>
              <a:spcAft>
                <a:spcPts val="0"/>
              </a:spcAft>
              <a:buNone/>
            </a:pPr>
            <a:r>
              <a:rPr lang="en"/>
              <a:t>            img: "https://react-bootstrap-lovat.vercel.app/img/tour-11.png",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12,</a:t>
            </a:r>
            <a:endParaRPr/>
          </a:p>
          <a:p>
            <a:pPr indent="0" lvl="0" marL="0" rtl="0" algn="l">
              <a:spcBef>
                <a:spcPts val="0"/>
              </a:spcBef>
              <a:spcAft>
                <a:spcPts val="0"/>
              </a:spcAft>
              <a:buNone/>
            </a:pPr>
            <a:r>
              <a:rPr lang="en"/>
              <a:t>            title: "Mt Fuji, Hakone, Lake Ashi Cruise",</a:t>
            </a:r>
            <a:endParaRPr/>
          </a:p>
          <a:p>
            <a:pPr indent="0" lvl="0" marL="0" rtl="0" algn="l">
              <a:spcBef>
                <a:spcPts val="0"/>
              </a:spcBef>
              <a:spcAft>
                <a:spcPts val="0"/>
              </a:spcAft>
              <a:buNone/>
            </a:pPr>
            <a:r>
              <a:rPr lang="en"/>
              <a:t>            category: "Tokyo",</a:t>
            </a:r>
            <a:endParaRPr/>
          </a:p>
          <a:p>
            <a:pPr indent="0" lvl="0" marL="0" rtl="0" algn="l">
              <a:spcBef>
                <a:spcPts val="0"/>
              </a:spcBef>
              <a:spcAft>
                <a:spcPts val="0"/>
              </a:spcAft>
              <a:buNone/>
            </a:pPr>
            <a:r>
              <a:rPr lang="en"/>
              <a:t>            price: 50.15,</a:t>
            </a:r>
            <a:endParaRPr/>
          </a:p>
          <a:p>
            <a:pPr indent="0" lvl="0" marL="0" rtl="0" algn="l">
              <a:spcBef>
                <a:spcPts val="0"/>
              </a:spcBef>
              <a:spcAft>
                <a:spcPts val="0"/>
              </a:spcAft>
              <a:buNone/>
            </a:pPr>
            <a:r>
              <a:rPr lang="en"/>
              <a:t>            img: "</a:t>
            </a:r>
            <a:r>
              <a:rPr lang="en" u="sng">
                <a:solidFill>
                  <a:schemeClr val="hlink"/>
                </a:solidFill>
                <a:hlinkClick r:id="rId7"/>
              </a:rPr>
              <a:t>https://react-bootstrap-lovat.vercel.app/img/tour-12.png</a:t>
            </a:r>
            <a:r>
              <a:rPr lang="en"/>
              <a:t>",</a:t>
            </a:r>
            <a:endParaRPr/>
          </a:p>
          <a:p>
            <a:pPr indent="457200" lvl="0" marL="0" rtl="0" algn="l">
              <a:spcBef>
                <a:spcPts val="0"/>
              </a:spcBef>
              <a:spcAft>
                <a:spcPts val="0"/>
              </a:spcAft>
              <a:buNone/>
            </a:pPr>
            <a:r>
              <a:rPr lang="en">
                <a:solidFill>
                  <a:schemeClr val="dk1"/>
                </a:solidFill>
              </a:rPr>
              <a:t>special:true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13,</a:t>
            </a:r>
            <a:endParaRPr/>
          </a:p>
          <a:p>
            <a:pPr indent="0" lvl="0" marL="0" rtl="0" algn="l">
              <a:spcBef>
                <a:spcPts val="0"/>
              </a:spcBef>
              <a:spcAft>
                <a:spcPts val="0"/>
              </a:spcAft>
              <a:buNone/>
            </a:pPr>
            <a:r>
              <a:rPr lang="en"/>
              <a:t>            title: "Three Temples Bangkok City Tour Must Visit",</a:t>
            </a:r>
            <a:endParaRPr/>
          </a:p>
          <a:p>
            <a:pPr indent="0" lvl="0" marL="0" rtl="0" algn="l">
              <a:spcBef>
                <a:spcPts val="0"/>
              </a:spcBef>
              <a:spcAft>
                <a:spcPts val="0"/>
              </a:spcAft>
              <a:buNone/>
            </a:pPr>
            <a:r>
              <a:rPr lang="en"/>
              <a:t>            category: "Los Angeles",</a:t>
            </a:r>
            <a:endParaRPr/>
          </a:p>
          <a:p>
            <a:pPr indent="0" lvl="0" marL="0" rtl="0" algn="l">
              <a:spcBef>
                <a:spcPts val="0"/>
              </a:spcBef>
              <a:spcAft>
                <a:spcPts val="0"/>
              </a:spcAft>
              <a:buNone/>
            </a:pPr>
            <a:r>
              <a:rPr lang="en"/>
              <a:t>            price: 149.99,</a:t>
            </a:r>
            <a:endParaRPr/>
          </a:p>
          <a:p>
            <a:pPr indent="0" lvl="0" marL="0" rtl="0" algn="l">
              <a:spcBef>
                <a:spcPts val="0"/>
              </a:spcBef>
              <a:spcAft>
                <a:spcPts val="0"/>
              </a:spcAft>
              <a:buNone/>
            </a:pPr>
            <a:r>
              <a:rPr lang="en"/>
              <a:t>            img: "https://react-bootstrap-lovat.vercel.app/img/tour-13.png",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14,</a:t>
            </a:r>
            <a:endParaRPr/>
          </a:p>
          <a:p>
            <a:pPr indent="0" lvl="0" marL="0" rtl="0" algn="l">
              <a:spcBef>
                <a:spcPts val="0"/>
              </a:spcBef>
              <a:spcAft>
                <a:spcPts val="0"/>
              </a:spcAft>
              <a:buNone/>
            </a:pPr>
            <a:r>
              <a:rPr lang="en"/>
              <a:t>            title: "Essence of Vietnam South to North",</a:t>
            </a:r>
            <a:endParaRPr/>
          </a:p>
          <a:p>
            <a:pPr indent="0" lvl="0" marL="0" rtl="0" algn="l">
              <a:spcBef>
                <a:spcPts val="0"/>
              </a:spcBef>
              <a:spcAft>
                <a:spcPts val="0"/>
              </a:spcAft>
              <a:buNone/>
            </a:pPr>
            <a:r>
              <a:rPr lang="en"/>
              <a:t>            category: "Los Angeles",</a:t>
            </a:r>
            <a:endParaRPr/>
          </a:p>
          <a:p>
            <a:pPr indent="0" lvl="0" marL="0" rtl="0" algn="l">
              <a:spcBef>
                <a:spcPts val="0"/>
              </a:spcBef>
              <a:spcAft>
                <a:spcPts val="0"/>
              </a:spcAft>
              <a:buNone/>
            </a:pPr>
            <a:r>
              <a:rPr lang="en"/>
              <a:t>            price: 117.19,</a:t>
            </a:r>
            <a:endParaRPr/>
          </a:p>
          <a:p>
            <a:pPr indent="0" lvl="0" marL="0" rtl="0" algn="l">
              <a:spcBef>
                <a:spcPts val="0"/>
              </a:spcBef>
              <a:spcAft>
                <a:spcPts val="0"/>
              </a:spcAft>
              <a:buNone/>
            </a:pPr>
            <a:r>
              <a:rPr lang="en"/>
              <a:t>            img: "https://react-bootstrap-lovat.vercel.app/img/tour-14.png",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15,</a:t>
            </a:r>
            <a:endParaRPr/>
          </a:p>
          <a:p>
            <a:pPr indent="0" lvl="0" marL="0" rtl="0" algn="l">
              <a:spcBef>
                <a:spcPts val="0"/>
              </a:spcBef>
              <a:spcAft>
                <a:spcPts val="0"/>
              </a:spcAft>
              <a:buNone/>
            </a:pPr>
            <a:r>
              <a:rPr lang="en"/>
              <a:t>            title: "Osa Peninsula to Dominical City Tour",</a:t>
            </a:r>
            <a:endParaRPr/>
          </a:p>
          <a:p>
            <a:pPr indent="0" lvl="0" marL="0" rtl="0" algn="l">
              <a:spcBef>
                <a:spcPts val="0"/>
              </a:spcBef>
              <a:spcAft>
                <a:spcPts val="0"/>
              </a:spcAft>
              <a:buNone/>
            </a:pPr>
            <a:r>
              <a:rPr lang="en"/>
              <a:t>            category: "Los Angeles",</a:t>
            </a:r>
            <a:endParaRPr/>
          </a:p>
          <a:p>
            <a:pPr indent="0" lvl="0" marL="0" rtl="0" algn="l">
              <a:spcBef>
                <a:spcPts val="0"/>
              </a:spcBef>
              <a:spcAft>
                <a:spcPts val="0"/>
              </a:spcAft>
              <a:buNone/>
            </a:pPr>
            <a:r>
              <a:rPr lang="en"/>
              <a:t>            price: 134.99,</a:t>
            </a:r>
            <a:endParaRPr/>
          </a:p>
          <a:p>
            <a:pPr indent="0" lvl="0" marL="0" rtl="0" algn="l">
              <a:spcBef>
                <a:spcPts val="0"/>
              </a:spcBef>
              <a:spcAft>
                <a:spcPts val="0"/>
              </a:spcAft>
              <a:buNone/>
            </a:pPr>
            <a:r>
              <a:rPr lang="en"/>
              <a:t>            img: "https://react-bootstrap-lovat.vercel.app/img/tour-15.png",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16,</a:t>
            </a:r>
            <a:endParaRPr/>
          </a:p>
          <a:p>
            <a:pPr indent="0" lvl="0" marL="0" rtl="0" algn="l">
              <a:spcBef>
                <a:spcPts val="0"/>
              </a:spcBef>
              <a:spcAft>
                <a:spcPts val="0"/>
              </a:spcAft>
              <a:buNone/>
            </a:pPr>
            <a:r>
              <a:rPr lang="en"/>
              <a:t>            title: "Mt Fuji, Hakone, Lake Ashi Cruise",</a:t>
            </a:r>
            <a:endParaRPr/>
          </a:p>
          <a:p>
            <a:pPr indent="0" lvl="0" marL="0" rtl="0" algn="l">
              <a:spcBef>
                <a:spcPts val="0"/>
              </a:spcBef>
              <a:spcAft>
                <a:spcPts val="0"/>
              </a:spcAft>
              <a:buNone/>
            </a:pPr>
            <a:r>
              <a:rPr lang="en"/>
              <a:t>            category: "Los Angeles",</a:t>
            </a:r>
            <a:endParaRPr/>
          </a:p>
          <a:p>
            <a:pPr indent="0" lvl="0" marL="0" rtl="0" algn="l">
              <a:spcBef>
                <a:spcPts val="0"/>
              </a:spcBef>
              <a:spcAft>
                <a:spcPts val="0"/>
              </a:spcAft>
              <a:buNone/>
            </a:pPr>
            <a:r>
              <a:rPr lang="en"/>
              <a:t>            price: 50.15,</a:t>
            </a:r>
            <a:endParaRPr/>
          </a:p>
          <a:p>
            <a:pPr indent="0" lvl="0" marL="0" rtl="0" algn="l">
              <a:spcBef>
                <a:spcPts val="0"/>
              </a:spcBef>
              <a:spcAft>
                <a:spcPts val="0"/>
              </a:spcAft>
              <a:buNone/>
            </a:pPr>
            <a:r>
              <a:rPr lang="en"/>
              <a:t>            img: "https://react-bootstrap-lovat.vercel.app/img/tour-16.png",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LIST BLOG</a:t>
            </a:r>
            <a:endParaRPr b="1"/>
          </a:p>
          <a:p>
            <a:pPr indent="0" lvl="0" marL="0" rtl="0" algn="l">
              <a:spcBef>
                <a:spcPts val="0"/>
              </a:spcBef>
              <a:spcAft>
                <a:spcPts val="0"/>
              </a:spcAft>
              <a:buNone/>
            </a:pPr>
            <a:r>
              <a:rPr lang="en"/>
              <a:t>const listBlog =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1,</a:t>
            </a:r>
            <a:endParaRPr/>
          </a:p>
          <a:p>
            <a:pPr indent="0" lvl="0" marL="0" rtl="0" algn="l">
              <a:spcBef>
                <a:spcPts val="0"/>
              </a:spcBef>
              <a:spcAft>
                <a:spcPts val="0"/>
              </a:spcAft>
              <a:buNone/>
            </a:pPr>
            <a:r>
              <a:rPr lang="en"/>
              <a:t>        title: "Europe’s finest and most scenic train journeys",</a:t>
            </a:r>
            <a:endParaRPr/>
          </a:p>
          <a:p>
            <a:pPr indent="0" lvl="0" marL="0" rtl="0" algn="l">
              <a:spcBef>
                <a:spcPts val="0"/>
              </a:spcBef>
              <a:spcAft>
                <a:spcPts val="0"/>
              </a:spcAft>
              <a:buNone/>
            </a:pPr>
            <a:r>
              <a:rPr lang="en"/>
              <a:t>        category: "Health &amp; Fitness",</a:t>
            </a:r>
            <a:endParaRPr/>
          </a:p>
          <a:p>
            <a:pPr indent="0" lvl="0" marL="0" rtl="0" algn="l">
              <a:spcBef>
                <a:spcPts val="0"/>
              </a:spcBef>
              <a:spcAft>
                <a:spcPts val="0"/>
              </a:spcAft>
              <a:buNone/>
            </a:pPr>
            <a:r>
              <a:rPr lang="en"/>
              <a:t>        img: "https://react-bootstrap-lovat.vercel.app/img/blog-1.png",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2,</a:t>
            </a:r>
            <a:endParaRPr/>
          </a:p>
          <a:p>
            <a:pPr indent="0" lvl="0" marL="0" rtl="0" algn="l">
              <a:spcBef>
                <a:spcPts val="0"/>
              </a:spcBef>
              <a:spcAft>
                <a:spcPts val="0"/>
              </a:spcAft>
              <a:buNone/>
            </a:pPr>
            <a:r>
              <a:rPr lang="en"/>
              <a:t>        title: "The 5 best hikes around the world",</a:t>
            </a:r>
            <a:endParaRPr/>
          </a:p>
          <a:p>
            <a:pPr indent="0" lvl="0" marL="0" rtl="0" algn="l">
              <a:spcBef>
                <a:spcPts val="0"/>
              </a:spcBef>
              <a:spcAft>
                <a:spcPts val="0"/>
              </a:spcAft>
              <a:buNone/>
            </a:pPr>
            <a:r>
              <a:rPr lang="en"/>
              <a:t>        category: "Creative",</a:t>
            </a:r>
            <a:endParaRPr/>
          </a:p>
          <a:p>
            <a:pPr indent="0" lvl="0" marL="0" rtl="0" algn="l">
              <a:spcBef>
                <a:spcPts val="0"/>
              </a:spcBef>
              <a:spcAft>
                <a:spcPts val="0"/>
              </a:spcAft>
              <a:buNone/>
            </a:pPr>
            <a:r>
              <a:rPr lang="en"/>
              <a:t>        img: "https://react-bootstrap-lovat.vercel.app/img/blog-2.png",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3,</a:t>
            </a:r>
            <a:endParaRPr/>
          </a:p>
          <a:p>
            <a:pPr indent="0" lvl="0" marL="0" rtl="0" algn="l">
              <a:spcBef>
                <a:spcPts val="0"/>
              </a:spcBef>
              <a:spcAft>
                <a:spcPts val="0"/>
              </a:spcAft>
              <a:buNone/>
            </a:pPr>
            <a:r>
              <a:rPr lang="en"/>
              <a:t>        title: "Pack wisely before traveling",</a:t>
            </a:r>
            <a:endParaRPr/>
          </a:p>
          <a:p>
            <a:pPr indent="0" lvl="0" marL="0" rtl="0" algn="l">
              <a:spcBef>
                <a:spcPts val="0"/>
              </a:spcBef>
              <a:spcAft>
                <a:spcPts val="0"/>
              </a:spcAft>
              <a:buNone/>
            </a:pPr>
            <a:r>
              <a:rPr lang="en"/>
              <a:t>        category: "Family Travel",</a:t>
            </a:r>
            <a:endParaRPr/>
          </a:p>
          <a:p>
            <a:pPr indent="0" lvl="0" marL="0" rtl="0" algn="l">
              <a:spcBef>
                <a:spcPts val="0"/>
              </a:spcBef>
              <a:spcAft>
                <a:spcPts val="0"/>
              </a:spcAft>
              <a:buNone/>
            </a:pPr>
            <a:r>
              <a:rPr lang="en"/>
              <a:t>        img: "https://react-bootstrap-lovat.vercel.app/img/blog-3.png",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4,</a:t>
            </a:r>
            <a:endParaRPr/>
          </a:p>
          <a:p>
            <a:pPr indent="0" lvl="0" marL="0" rtl="0" algn="l">
              <a:spcBef>
                <a:spcPts val="0"/>
              </a:spcBef>
              <a:spcAft>
                <a:spcPts val="0"/>
              </a:spcAft>
              <a:buNone/>
            </a:pPr>
            <a:r>
              <a:rPr lang="en"/>
              <a:t>        title: "The Surfing Man Will Blow Your Mind",</a:t>
            </a:r>
            <a:endParaRPr/>
          </a:p>
          <a:p>
            <a:pPr indent="0" lvl="0" marL="0" rtl="0" algn="l">
              <a:spcBef>
                <a:spcPts val="0"/>
              </a:spcBef>
              <a:spcAft>
                <a:spcPts val="0"/>
              </a:spcAft>
              <a:buNone/>
            </a:pPr>
            <a:r>
              <a:rPr lang="en"/>
              <a:t>        category: "Future of Travel",</a:t>
            </a:r>
            <a:endParaRPr/>
          </a:p>
          <a:p>
            <a:pPr indent="0" lvl="0" marL="0" rtl="0" algn="l">
              <a:spcBef>
                <a:spcPts val="0"/>
              </a:spcBef>
              <a:spcAft>
                <a:spcPts val="0"/>
              </a:spcAft>
              <a:buNone/>
            </a:pPr>
            <a:r>
              <a:rPr lang="en"/>
              <a:t>        img: "https://react-bootstrap-lovat.vercel.app/img/blog-4.png",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5,</a:t>
            </a:r>
            <a:endParaRPr/>
          </a:p>
          <a:p>
            <a:pPr indent="0" lvl="0" marL="0" rtl="0" algn="l">
              <a:spcBef>
                <a:spcPts val="0"/>
              </a:spcBef>
              <a:spcAft>
                <a:spcPts val="0"/>
              </a:spcAft>
              <a:buNone/>
            </a:pPr>
            <a:r>
              <a:rPr lang="en"/>
              <a:t>        title: "An arts and culture guide to Turin, Italy",</a:t>
            </a:r>
            <a:endParaRPr/>
          </a:p>
          <a:p>
            <a:pPr indent="0" lvl="0" marL="0" rtl="0" algn="l">
              <a:spcBef>
                <a:spcPts val="0"/>
              </a:spcBef>
              <a:spcAft>
                <a:spcPts val="0"/>
              </a:spcAft>
              <a:buNone/>
            </a:pPr>
            <a:r>
              <a:rPr lang="en"/>
              <a:t>        category: "Family Travel",</a:t>
            </a:r>
            <a:endParaRPr/>
          </a:p>
          <a:p>
            <a:pPr indent="0" lvl="0" marL="0" rtl="0" algn="l">
              <a:spcBef>
                <a:spcPts val="0"/>
              </a:spcBef>
              <a:spcAft>
                <a:spcPts val="0"/>
              </a:spcAft>
              <a:buNone/>
            </a:pPr>
            <a:r>
              <a:rPr lang="en"/>
              <a:t>        img: "https://react-bootstrap-lovat.vercel.app/img/blog-5.png",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id: 6,</a:t>
            </a:r>
            <a:endParaRPr/>
          </a:p>
          <a:p>
            <a:pPr indent="0" lvl="0" marL="0" rtl="0" algn="l">
              <a:spcBef>
                <a:spcPts val="0"/>
              </a:spcBef>
              <a:spcAft>
                <a:spcPts val="0"/>
              </a:spcAft>
              <a:buNone/>
            </a:pPr>
            <a:r>
              <a:rPr lang="en"/>
              <a:t>        title: "Pityful a rethoric question ran",</a:t>
            </a:r>
            <a:endParaRPr/>
          </a:p>
          <a:p>
            <a:pPr indent="0" lvl="0" marL="0" rtl="0" algn="l">
              <a:spcBef>
                <a:spcPts val="0"/>
              </a:spcBef>
              <a:spcAft>
                <a:spcPts val="0"/>
              </a:spcAft>
              <a:buNone/>
            </a:pPr>
            <a:r>
              <a:rPr lang="en"/>
              <a:t>        category: "Future of Travel",</a:t>
            </a:r>
            <a:endParaRPr/>
          </a:p>
          <a:p>
            <a:pPr indent="0" lvl="0" marL="0" rtl="0" algn="l">
              <a:spcBef>
                <a:spcPts val="0"/>
              </a:spcBef>
              <a:spcAft>
                <a:spcPts val="0"/>
              </a:spcAft>
              <a:buNone/>
            </a:pPr>
            <a:r>
              <a:rPr lang="en"/>
              <a:t>        img: "https://react-bootstrap-lovat.vercel.app/img/blog-6.png",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b="1"/>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630da1b54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630da1b54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648dd286d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648dd286d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425ee9cb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425ee9cb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425ee9cbf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425ee9cb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86289196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86289196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862891963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862891963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862891963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862891963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86a044e9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86a044e9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30da1b5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30da1b5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86a044e9f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86a044e9f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86a044e9f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86a044e9f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86a044e9f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86a044e9f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ab853bac68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ab853bac68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86a044e9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86a044e9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84b8137fa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84b8137fa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https://picsum.photos/v2/list?page=1&amp;limit=8</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806b9fe2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806b9fe2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EAC394"/>
                </a:solidFill>
                <a:highlight>
                  <a:srgbClr val="141523"/>
                </a:highlight>
                <a:latin typeface="Courier New"/>
                <a:ea typeface="Courier New"/>
                <a:cs typeface="Courier New"/>
                <a:sym typeface="Courier New"/>
              </a:rPr>
              <a:t>https://raw.githubusercontent.com/PokeAPI/sprites/master/sprites/pokemon/${index}.png</a:t>
            </a:r>
            <a:endParaRPr sz="1050">
              <a:solidFill>
                <a:srgbClr val="EAC394"/>
              </a:solidFill>
              <a:highlight>
                <a:srgbClr val="141523"/>
              </a:highlight>
              <a:latin typeface="Courier New"/>
              <a:ea typeface="Courier New"/>
              <a:cs typeface="Courier New"/>
              <a:sym typeface="Courier New"/>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806b9fe28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806b9fe28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806b9fe28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806b9fe28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806b9fe28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806b9fe28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30da1b54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30da1b54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91688e38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91688e38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Tất cả trường không để trống</a:t>
            </a:r>
            <a:endParaRPr sz="1900"/>
          </a:p>
          <a:p>
            <a:pPr indent="-349250" lvl="0" marL="457200" rtl="0" algn="l">
              <a:spcBef>
                <a:spcPts val="0"/>
              </a:spcBef>
              <a:spcAft>
                <a:spcPts val="0"/>
              </a:spcAft>
              <a:buSzPts val="1900"/>
              <a:buAutoNum type="arabicPeriod"/>
            </a:pPr>
            <a:r>
              <a:rPr lang="en" sz="1900"/>
              <a:t>Password và repassword phải giống nhau</a:t>
            </a:r>
            <a:endParaRPr sz="1900"/>
          </a:p>
          <a:p>
            <a:pPr indent="-349250" lvl="0" marL="457200" rtl="0" algn="l">
              <a:spcBef>
                <a:spcPts val="0"/>
              </a:spcBef>
              <a:spcAft>
                <a:spcPts val="0"/>
              </a:spcAft>
              <a:buSzPts val="1900"/>
              <a:buAutoNum type="arabicPeriod"/>
            </a:pPr>
            <a:r>
              <a:rPr lang="en" sz="1900"/>
              <a:t>Email phải đúng chuẩn</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Nếu thỏa hết điều kiện lưu toàn bộ thông tin vào localStorage </a:t>
            </a:r>
            <a:endParaRPr sz="19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66546612f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66546612f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66546612f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66546612f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Bước 1: Thực hiện chuyển tab todo complete bằng useState</a:t>
            </a:r>
            <a:endParaRPr b="1"/>
          </a:p>
          <a:p>
            <a:pPr indent="0" lvl="0" marL="0" rtl="0" algn="l">
              <a:spcBef>
                <a:spcPts val="0"/>
              </a:spcBef>
              <a:spcAft>
                <a:spcPts val="0"/>
              </a:spcAft>
              <a:buClr>
                <a:schemeClr val="dk1"/>
              </a:buClr>
              <a:buSzPts val="1100"/>
              <a:buFont typeface="Arial"/>
              <a:buNone/>
            </a:pPr>
            <a:r>
              <a:rPr lang="en"/>
              <a:t>+ Tạo useState có trạng thái là false -&gt; khi button complete click vào thì chuyển về true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Bước 2: Xử lý onChange lưu dữ liệu trong input</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Bước 3: Xử lý button ADD</a:t>
            </a:r>
            <a:endParaRPr b="1"/>
          </a:p>
          <a:p>
            <a:pPr indent="0" lvl="0" marL="0" rtl="0" algn="l">
              <a:spcBef>
                <a:spcPts val="0"/>
              </a:spcBef>
              <a:spcAft>
                <a:spcPts val="0"/>
              </a:spcAft>
              <a:buClr>
                <a:schemeClr val="dk1"/>
              </a:buClr>
              <a:buSzPts val="1100"/>
              <a:buFont typeface="Arial"/>
              <a:buNone/>
            </a:pPr>
            <a:r>
              <a:rPr lang="en"/>
              <a:t>+ Tạo 1 useState là 1 mảng todo</a:t>
            </a:r>
            <a:endParaRPr/>
          </a:p>
          <a:p>
            <a:pPr indent="0" lvl="0" marL="0" rtl="0" algn="l">
              <a:spcBef>
                <a:spcPts val="0"/>
              </a:spcBef>
              <a:spcAft>
                <a:spcPts val="0"/>
              </a:spcAft>
              <a:buClr>
                <a:schemeClr val="dk1"/>
              </a:buClr>
              <a:buSzPts val="1100"/>
              <a:buFont typeface="Arial"/>
              <a:buNone/>
            </a:pPr>
            <a:r>
              <a:rPr lang="en"/>
              <a:t>+ Tạo bản sao của todo hiện tại</a:t>
            </a:r>
            <a:endParaRPr/>
          </a:p>
          <a:p>
            <a:pPr indent="0" lvl="0" marL="0" rtl="0" algn="l">
              <a:spcBef>
                <a:spcPts val="0"/>
              </a:spcBef>
              <a:spcAft>
                <a:spcPts val="0"/>
              </a:spcAft>
              <a:buClr>
                <a:schemeClr val="dk1"/>
              </a:buClr>
              <a:buSzPts val="1100"/>
              <a:buFont typeface="Arial"/>
              <a:buNone/>
            </a:pPr>
            <a:r>
              <a:rPr lang="en"/>
              <a:t>+ Push dữ liệu vào mảng todo</a:t>
            </a:r>
            <a:endParaRPr/>
          </a:p>
          <a:p>
            <a:pPr indent="0" lvl="0" marL="0" rtl="0" algn="l">
              <a:spcBef>
                <a:spcPts val="0"/>
              </a:spcBef>
              <a:spcAft>
                <a:spcPts val="0"/>
              </a:spcAft>
              <a:buClr>
                <a:schemeClr val="dk1"/>
              </a:buClr>
              <a:buSzPts val="1100"/>
              <a:buFont typeface="Arial"/>
              <a:buNone/>
            </a:pPr>
            <a:r>
              <a:rPr lang="en"/>
              <a:t>+ Lưu vào localStorage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Bước 4: Xóa todo</a:t>
            </a:r>
            <a:endParaRPr b="1"/>
          </a:p>
          <a:p>
            <a:pPr indent="0" lvl="0" marL="0" rtl="0" algn="l">
              <a:spcBef>
                <a:spcPts val="0"/>
              </a:spcBef>
              <a:spcAft>
                <a:spcPts val="0"/>
              </a:spcAft>
              <a:buClr>
                <a:schemeClr val="dk1"/>
              </a:buClr>
              <a:buSzPts val="1100"/>
              <a:buFont typeface="Arial"/>
              <a:buNone/>
            </a:pPr>
            <a:r>
              <a:rPr lang="en"/>
              <a:t>+ Truyền tham số index cho hàm khi xóa</a:t>
            </a:r>
            <a:endParaRPr/>
          </a:p>
          <a:p>
            <a:pPr indent="0" lvl="0" marL="0" rtl="0" algn="l">
              <a:spcBef>
                <a:spcPts val="0"/>
              </a:spcBef>
              <a:spcAft>
                <a:spcPts val="0"/>
              </a:spcAft>
              <a:buClr>
                <a:schemeClr val="dk1"/>
              </a:buClr>
              <a:buSzPts val="1100"/>
              <a:buFont typeface="Arial"/>
              <a:buNone/>
            </a:pPr>
            <a:r>
              <a:rPr lang="en"/>
              <a:t>+ Dùng Splide để xóa todo</a:t>
            </a:r>
            <a:endParaRPr/>
          </a:p>
          <a:p>
            <a:pPr indent="0" lvl="0" marL="0" rtl="0" algn="l">
              <a:spcBef>
                <a:spcPts val="0"/>
              </a:spcBef>
              <a:spcAft>
                <a:spcPts val="0"/>
              </a:spcAft>
              <a:buClr>
                <a:schemeClr val="dk1"/>
              </a:buClr>
              <a:buSzPts val="1100"/>
              <a:buFont typeface="Arial"/>
              <a:buNone/>
            </a:pPr>
            <a:r>
              <a:rPr lang="en"/>
              <a:t>+ Cập nhật lại state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Bước 5: Complete todo</a:t>
            </a:r>
            <a:endParaRPr b="1"/>
          </a:p>
          <a:p>
            <a:pPr indent="0" lvl="0" marL="0" rtl="0" algn="l">
              <a:spcBef>
                <a:spcPts val="0"/>
              </a:spcBef>
              <a:spcAft>
                <a:spcPts val="0"/>
              </a:spcAft>
              <a:buClr>
                <a:schemeClr val="dk1"/>
              </a:buClr>
              <a:buSzPts val="1100"/>
              <a:buFont typeface="Arial"/>
              <a:buNone/>
            </a:pPr>
            <a:r>
              <a:rPr lang="en"/>
              <a:t>+ Tạo 1 state để lưu completeToDo</a:t>
            </a:r>
            <a:endParaRPr/>
          </a:p>
          <a:p>
            <a:pPr indent="0" lvl="0" marL="0" rtl="0" algn="l">
              <a:spcBef>
                <a:spcPts val="0"/>
              </a:spcBef>
              <a:spcAft>
                <a:spcPts val="0"/>
              </a:spcAft>
              <a:buClr>
                <a:schemeClr val="dk1"/>
              </a:buClr>
              <a:buSzPts val="1100"/>
              <a:buFont typeface="Arial"/>
              <a:buNone/>
            </a:pPr>
            <a:r>
              <a:rPr lang="en"/>
              <a:t>+ Truyền tham số index cho hàm khi update</a:t>
            </a:r>
            <a:endParaRPr/>
          </a:p>
          <a:p>
            <a:pPr indent="0" lvl="0" marL="0" rtl="0" algn="l">
              <a:spcBef>
                <a:spcPts val="0"/>
              </a:spcBef>
              <a:spcAft>
                <a:spcPts val="0"/>
              </a:spcAft>
              <a:buClr>
                <a:schemeClr val="dk1"/>
              </a:buClr>
              <a:buSzPts val="1100"/>
              <a:buFont typeface="Arial"/>
              <a:buNone/>
            </a:pPr>
            <a:r>
              <a:rPr lang="en"/>
              <a:t>+ Dùng đối tượng date để lấy ra ngày hiện tại khi click vào</a:t>
            </a:r>
            <a:endParaRPr/>
          </a:p>
          <a:p>
            <a:pPr indent="0" lvl="0" marL="0" rtl="0" algn="l">
              <a:spcBef>
                <a:spcPts val="0"/>
              </a:spcBef>
              <a:spcAft>
                <a:spcPts val="0"/>
              </a:spcAft>
              <a:buClr>
                <a:schemeClr val="dk1"/>
              </a:buClr>
              <a:buSzPts val="1100"/>
              <a:buFont typeface="Arial"/>
              <a:buNone/>
            </a:pPr>
            <a:r>
              <a:rPr lang="en"/>
              <a:t>+ Tạo bản sao của completeToDo hiện tại</a:t>
            </a:r>
            <a:endParaRPr/>
          </a:p>
          <a:p>
            <a:pPr indent="0" lvl="0" marL="0" rtl="0" algn="l">
              <a:spcBef>
                <a:spcPts val="0"/>
              </a:spcBef>
              <a:spcAft>
                <a:spcPts val="0"/>
              </a:spcAft>
              <a:buClr>
                <a:schemeClr val="dk1"/>
              </a:buClr>
              <a:buSzPts val="1100"/>
              <a:buFont typeface="Arial"/>
              <a:buNone/>
            </a:pPr>
            <a:r>
              <a:rPr lang="en"/>
              <a:t>+ Push todo tại vị trí index + thêm ngày giờ của todo đó vào mảng compleToDo</a:t>
            </a:r>
            <a:endParaRPr/>
          </a:p>
          <a:p>
            <a:pPr indent="0" lvl="0" marL="0" rtl="0" algn="l">
              <a:spcBef>
                <a:spcPts val="0"/>
              </a:spcBef>
              <a:spcAft>
                <a:spcPts val="0"/>
              </a:spcAft>
              <a:buClr>
                <a:schemeClr val="dk1"/>
              </a:buClr>
              <a:buSzPts val="1100"/>
              <a:buFont typeface="Arial"/>
              <a:buNone/>
            </a:pPr>
            <a:r>
              <a:rPr lang="en"/>
              <a:t>+ Xóa todo đã complete đi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"todolist"</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h1</a:t>
            </a:r>
            <a:r>
              <a:rPr lang="en" sz="1050">
                <a:solidFill>
                  <a:srgbClr val="ABB2BF"/>
                </a:solidFill>
                <a:highlight>
                  <a:srgbClr val="282C34"/>
                </a:highlight>
                <a:latin typeface="Courier New"/>
                <a:ea typeface="Courier New"/>
                <a:cs typeface="Courier New"/>
                <a:sym typeface="Courier New"/>
              </a:rPr>
              <a:t>&gt;My todos&lt;/</a:t>
            </a:r>
            <a:r>
              <a:rPr lang="en" sz="1050">
                <a:solidFill>
                  <a:srgbClr val="E06C75"/>
                </a:solidFill>
                <a:highlight>
                  <a:srgbClr val="282C34"/>
                </a:highlight>
                <a:latin typeface="Courier New"/>
                <a:ea typeface="Courier New"/>
                <a:cs typeface="Courier New"/>
                <a:sym typeface="Courier New"/>
              </a:rPr>
              <a:t>h1</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"form"</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"box-form"</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&gt;Title:&lt;/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input</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type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"text"</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"title"</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placeholder</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"What's the title ?"</a:t>
            </a:r>
            <a:r>
              <a:rPr lang="en" sz="1050">
                <a:solidFill>
                  <a:srgbClr val="ABB2BF"/>
                </a:solidFill>
                <a:highlight>
                  <a:srgbClr val="282C34"/>
                </a:highlight>
                <a:latin typeface="Courier New"/>
                <a:ea typeface="Courier New"/>
                <a:cs typeface="Courier New"/>
                <a:sym typeface="Courier New"/>
              </a:rPr>
              <a:t> /&gt;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"box-form"</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&gt;Descriptions:&lt;/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input</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type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"text"</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"desc"</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placeholder</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"What's the desc ?"</a:t>
            </a:r>
            <a:r>
              <a:rPr lang="en" sz="1050">
                <a:solidFill>
                  <a:srgbClr val="ABB2BF"/>
                </a:solidFill>
                <a:highlight>
                  <a:srgbClr val="282C34"/>
                </a:highlight>
                <a:latin typeface="Courier New"/>
                <a:ea typeface="Courier New"/>
                <a:cs typeface="Courier New"/>
                <a:sym typeface="Courier New"/>
              </a:rPr>
              <a:t> /&gt;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button</a:t>
            </a:r>
            <a:r>
              <a:rPr lang="en" sz="1050">
                <a:solidFill>
                  <a:srgbClr val="ABB2BF"/>
                </a:solidFill>
                <a:highlight>
                  <a:srgbClr val="282C34"/>
                </a:highlight>
                <a:latin typeface="Courier New"/>
                <a:ea typeface="Courier New"/>
                <a:cs typeface="Courier New"/>
                <a:sym typeface="Courier New"/>
              </a:rPr>
              <a:t>&gt;ADD&lt;/</a:t>
            </a:r>
            <a:r>
              <a:rPr lang="en" sz="1050">
                <a:solidFill>
                  <a:srgbClr val="E06C75"/>
                </a:solidFill>
                <a:highlight>
                  <a:srgbClr val="282C34"/>
                </a:highlight>
                <a:latin typeface="Courier New"/>
                <a:ea typeface="Courier New"/>
                <a:cs typeface="Courier New"/>
                <a:sym typeface="Courier New"/>
              </a:rPr>
              <a:t>button</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"list-btn"</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button</a:t>
            </a:r>
            <a:r>
              <a:rPr lang="en" sz="1050">
                <a:solidFill>
                  <a:srgbClr val="ABB2BF"/>
                </a:solidFill>
                <a:highlight>
                  <a:srgbClr val="282C34"/>
                </a:highlight>
                <a:latin typeface="Courier New"/>
                <a:ea typeface="Courier New"/>
                <a:cs typeface="Courier New"/>
                <a:sym typeface="Courier New"/>
              </a:rPr>
              <a:t>&gt;Todo&lt;/</a:t>
            </a:r>
            <a:r>
              <a:rPr lang="en" sz="1050">
                <a:solidFill>
                  <a:srgbClr val="E06C75"/>
                </a:solidFill>
                <a:highlight>
                  <a:srgbClr val="282C34"/>
                </a:highlight>
                <a:latin typeface="Courier New"/>
                <a:ea typeface="Courier New"/>
                <a:cs typeface="Courier New"/>
                <a:sym typeface="Courier New"/>
              </a:rPr>
              <a:t>button</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button</a:t>
            </a:r>
            <a:r>
              <a:rPr lang="en" sz="1050">
                <a:solidFill>
                  <a:srgbClr val="ABB2BF"/>
                </a:solidFill>
                <a:highlight>
                  <a:srgbClr val="282C34"/>
                </a:highlight>
                <a:latin typeface="Courier New"/>
                <a:ea typeface="Courier New"/>
                <a:cs typeface="Courier New"/>
                <a:sym typeface="Courier New"/>
              </a:rPr>
              <a:t>&gt;Complete&lt;/</a:t>
            </a:r>
            <a:r>
              <a:rPr lang="en" sz="1050">
                <a:solidFill>
                  <a:srgbClr val="E06C75"/>
                </a:solidFill>
                <a:highlight>
                  <a:srgbClr val="282C34"/>
                </a:highlight>
                <a:latin typeface="Courier New"/>
                <a:ea typeface="Courier New"/>
                <a:cs typeface="Courier New"/>
                <a:sym typeface="Courier New"/>
              </a:rPr>
              <a:t>button</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"list-todo"</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"item-todo"</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"content-todo"</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h3</a:t>
            </a:r>
            <a:r>
              <a:rPr lang="en" sz="1050">
                <a:solidFill>
                  <a:srgbClr val="ABB2BF"/>
                </a:solidFill>
                <a:highlight>
                  <a:srgbClr val="282C34"/>
                </a:highlight>
                <a:latin typeface="Courier New"/>
                <a:ea typeface="Courier New"/>
                <a:cs typeface="Courier New"/>
                <a:sym typeface="Courier New"/>
              </a:rPr>
              <a:t>&gt;Coding&lt;/</a:t>
            </a:r>
            <a:r>
              <a:rPr lang="en" sz="1050">
                <a:solidFill>
                  <a:srgbClr val="E06C75"/>
                </a:solidFill>
                <a:highlight>
                  <a:srgbClr val="282C34"/>
                </a:highlight>
                <a:latin typeface="Courier New"/>
                <a:ea typeface="Courier New"/>
                <a:cs typeface="Courier New"/>
                <a:sym typeface="Courier New"/>
              </a:rPr>
              <a:t>h3</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&gt;Im coding&lt;/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"button-todo"</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"fa-solid fa-trash"</a:t>
            </a:r>
            <a:r>
              <a:rPr lang="en" sz="1050">
                <a:solidFill>
                  <a:srgbClr val="ABB2BF"/>
                </a:solidFill>
                <a:highlight>
                  <a:srgbClr val="282C34"/>
                </a:highlight>
                <a:latin typeface="Courier New"/>
                <a:ea typeface="Courier New"/>
                <a:cs typeface="Courier New"/>
                <a:sym typeface="Courier New"/>
              </a:rPr>
              <a:t>&gt;&lt;/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"fa-solid fa-check"</a:t>
            </a:r>
            <a:r>
              <a:rPr lang="en" sz="1050">
                <a:solidFill>
                  <a:srgbClr val="ABB2BF"/>
                </a:solidFill>
                <a:highlight>
                  <a:srgbClr val="282C34"/>
                </a:highlight>
                <a:latin typeface="Courier New"/>
                <a:ea typeface="Courier New"/>
                <a:cs typeface="Courier New"/>
                <a:sym typeface="Courier New"/>
              </a:rPr>
              <a:t>&gt;&lt;/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en" sz="1050">
                <a:solidFill>
                  <a:srgbClr val="E06C75"/>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margin: </a:t>
            </a:r>
            <a:r>
              <a:rPr lang="en" sz="1050">
                <a:solidFill>
                  <a:srgbClr val="D19A66"/>
                </a:solidFill>
                <a:highlight>
                  <a:srgbClr val="282C34"/>
                </a:highlight>
                <a:latin typeface="Courier New"/>
                <a:ea typeface="Courier New"/>
                <a:cs typeface="Courier New"/>
                <a:sym typeface="Courier New"/>
              </a:rPr>
              <a:t>0</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padding: </a:t>
            </a:r>
            <a:r>
              <a:rPr lang="en" sz="1050">
                <a:solidFill>
                  <a:srgbClr val="D19A66"/>
                </a:solidFill>
                <a:highlight>
                  <a:srgbClr val="282C34"/>
                </a:highlight>
                <a:latin typeface="Courier New"/>
                <a:ea typeface="Courier New"/>
                <a:cs typeface="Courier New"/>
                <a:sym typeface="Courier New"/>
              </a:rPr>
              <a:t>0</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box-sizing: border-box;</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19A66"/>
                </a:solidFill>
                <a:highlight>
                  <a:srgbClr val="282C34"/>
                </a:highlight>
                <a:latin typeface="Courier New"/>
                <a:ea typeface="Courier New"/>
                <a:cs typeface="Courier New"/>
                <a:sym typeface="Courier New"/>
              </a:rPr>
              <a:t>.todolist</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background-color: </a:t>
            </a:r>
            <a:r>
              <a:rPr lang="en" sz="1050">
                <a:solidFill>
                  <a:srgbClr val="D19A66"/>
                </a:solidFill>
                <a:highlight>
                  <a:srgbClr val="282C34"/>
                </a:highlight>
                <a:latin typeface="Courier New"/>
                <a:ea typeface="Courier New"/>
                <a:cs typeface="Courier New"/>
                <a:sym typeface="Courier New"/>
              </a:rPr>
              <a:t>#</a:t>
            </a:r>
            <a:r>
              <a:rPr lang="en" sz="1050">
                <a:solidFill>
                  <a:srgbClr val="56B6C2"/>
                </a:solidFill>
                <a:highlight>
                  <a:srgbClr val="282C34"/>
                </a:highlight>
                <a:latin typeface="Courier New"/>
                <a:ea typeface="Courier New"/>
                <a:cs typeface="Courier New"/>
                <a:sym typeface="Courier New"/>
              </a:rPr>
              <a:t>0024a8</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color: </a:t>
            </a:r>
            <a:r>
              <a:rPr lang="en" sz="1050">
                <a:solidFill>
                  <a:srgbClr val="D19A66"/>
                </a:solidFill>
                <a:highlight>
                  <a:srgbClr val="282C34"/>
                </a:highlight>
                <a:latin typeface="Courier New"/>
                <a:ea typeface="Courier New"/>
                <a:cs typeface="Courier New"/>
                <a:sym typeface="Courier New"/>
              </a:rPr>
              <a:t>#</a:t>
            </a:r>
            <a:r>
              <a:rPr lang="en" sz="1050">
                <a:solidFill>
                  <a:srgbClr val="56B6C2"/>
                </a:solidFill>
                <a:highlight>
                  <a:srgbClr val="282C34"/>
                </a:highlight>
                <a:latin typeface="Courier New"/>
                <a:ea typeface="Courier New"/>
                <a:cs typeface="Courier New"/>
                <a:sym typeface="Courier New"/>
              </a:rPr>
              <a:t>fff</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width: </a:t>
            </a:r>
            <a:r>
              <a:rPr lang="en" sz="1050">
                <a:solidFill>
                  <a:srgbClr val="D19A66"/>
                </a:solidFill>
                <a:highlight>
                  <a:srgbClr val="282C34"/>
                </a:highlight>
                <a:latin typeface="Courier New"/>
                <a:ea typeface="Courier New"/>
                <a:cs typeface="Courier New"/>
                <a:sym typeface="Courier New"/>
              </a:rPr>
              <a:t>50%</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margin: </a:t>
            </a:r>
            <a:r>
              <a:rPr lang="en" sz="1050">
                <a:solidFill>
                  <a:srgbClr val="D19A66"/>
                </a:solidFill>
                <a:highlight>
                  <a:srgbClr val="282C34"/>
                </a:highlight>
                <a:latin typeface="Courier New"/>
                <a:ea typeface="Courier New"/>
                <a:cs typeface="Courier New"/>
                <a:sym typeface="Courier New"/>
              </a:rPr>
              <a:t>50px</a:t>
            </a:r>
            <a:r>
              <a:rPr lang="en" sz="1050">
                <a:solidFill>
                  <a:srgbClr val="ABB2BF"/>
                </a:solidFill>
                <a:highlight>
                  <a:srgbClr val="282C34"/>
                </a:highlight>
                <a:latin typeface="Courier New"/>
                <a:ea typeface="Courier New"/>
                <a:cs typeface="Courier New"/>
                <a:sym typeface="Courier New"/>
              </a:rPr>
              <a:t> auto;</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padding: </a:t>
            </a:r>
            <a:r>
              <a:rPr lang="en" sz="1050">
                <a:solidFill>
                  <a:srgbClr val="D19A66"/>
                </a:solidFill>
                <a:highlight>
                  <a:srgbClr val="282C34"/>
                </a:highlight>
                <a:latin typeface="Courier New"/>
                <a:ea typeface="Courier New"/>
                <a:cs typeface="Courier New"/>
                <a:sym typeface="Courier New"/>
              </a:rPr>
              <a:t>20px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border-radius: </a:t>
            </a:r>
            <a:r>
              <a:rPr lang="en" sz="1050">
                <a:solidFill>
                  <a:srgbClr val="D19A66"/>
                </a:solidFill>
                <a:highlight>
                  <a:srgbClr val="282C34"/>
                </a:highlight>
                <a:latin typeface="Courier New"/>
                <a:ea typeface="Courier New"/>
                <a:cs typeface="Courier New"/>
                <a:sym typeface="Courier New"/>
              </a:rPr>
              <a:t>10px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19A66"/>
                </a:solidFill>
                <a:highlight>
                  <a:srgbClr val="282C34"/>
                </a:highlight>
                <a:latin typeface="Courier New"/>
                <a:ea typeface="Courier New"/>
                <a:cs typeface="Courier New"/>
                <a:sym typeface="Courier New"/>
              </a:rPr>
              <a:t>.todolist</a:t>
            </a:r>
            <a:r>
              <a:rPr lang="en" sz="1050">
                <a:solidFill>
                  <a:srgbClr val="C678DD"/>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h1</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text-align: center;</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font-size: </a:t>
            </a:r>
            <a:r>
              <a:rPr lang="en" sz="1050">
                <a:solidFill>
                  <a:srgbClr val="D19A66"/>
                </a:solidFill>
                <a:highlight>
                  <a:srgbClr val="282C34"/>
                </a:highlight>
                <a:latin typeface="Courier New"/>
                <a:ea typeface="Courier New"/>
                <a:cs typeface="Courier New"/>
                <a:sym typeface="Courier New"/>
              </a:rPr>
              <a:t>20px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margin-bottom: </a:t>
            </a:r>
            <a:r>
              <a:rPr lang="en" sz="1050">
                <a:solidFill>
                  <a:srgbClr val="D19A66"/>
                </a:solidFill>
                <a:highlight>
                  <a:srgbClr val="282C34"/>
                </a:highlight>
                <a:latin typeface="Courier New"/>
                <a:ea typeface="Courier New"/>
                <a:cs typeface="Courier New"/>
                <a:sym typeface="Courier New"/>
              </a:rPr>
              <a:t>15px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19A66"/>
                </a:solidFill>
                <a:highlight>
                  <a:srgbClr val="282C34"/>
                </a:highlight>
                <a:latin typeface="Courier New"/>
                <a:ea typeface="Courier New"/>
                <a:cs typeface="Courier New"/>
                <a:sym typeface="Courier New"/>
              </a:rPr>
              <a:t>.todolist</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.form</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display: flex;</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gap: </a:t>
            </a:r>
            <a:r>
              <a:rPr lang="en" sz="1050">
                <a:solidFill>
                  <a:srgbClr val="D19A66"/>
                </a:solidFill>
                <a:highlight>
                  <a:srgbClr val="282C34"/>
                </a:highlight>
                <a:latin typeface="Courier New"/>
                <a:ea typeface="Courier New"/>
                <a:cs typeface="Courier New"/>
                <a:sym typeface="Courier New"/>
              </a:rPr>
              <a:t>10px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19A66"/>
                </a:solidFill>
                <a:highlight>
                  <a:srgbClr val="282C34"/>
                </a:highlight>
                <a:latin typeface="Courier New"/>
                <a:ea typeface="Courier New"/>
                <a:cs typeface="Courier New"/>
                <a:sym typeface="Courier New"/>
              </a:rPr>
              <a:t>.todolist</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.form</a:t>
            </a:r>
            <a:r>
              <a:rPr lang="en" sz="1050">
                <a:solidFill>
                  <a:srgbClr val="C678DD"/>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input</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padding: </a:t>
            </a:r>
            <a:r>
              <a:rPr lang="en" sz="1050">
                <a:solidFill>
                  <a:srgbClr val="D19A66"/>
                </a:solidFill>
                <a:highlight>
                  <a:srgbClr val="282C34"/>
                </a:highlight>
                <a:latin typeface="Courier New"/>
                <a:ea typeface="Courier New"/>
                <a:cs typeface="Courier New"/>
                <a:sym typeface="Courier New"/>
              </a:rPr>
              <a:t>8px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outline: none;</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display: block;</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margin-top: </a:t>
            </a:r>
            <a:r>
              <a:rPr lang="en" sz="1050">
                <a:solidFill>
                  <a:srgbClr val="D19A66"/>
                </a:solidFill>
                <a:highlight>
                  <a:srgbClr val="282C34"/>
                </a:highlight>
                <a:latin typeface="Courier New"/>
                <a:ea typeface="Courier New"/>
                <a:cs typeface="Courier New"/>
                <a:sym typeface="Courier New"/>
              </a:rPr>
              <a:t>8px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19A66"/>
                </a:solidFill>
                <a:highlight>
                  <a:srgbClr val="282C34"/>
                </a:highlight>
                <a:latin typeface="Courier New"/>
                <a:ea typeface="Courier New"/>
                <a:cs typeface="Courier New"/>
                <a:sym typeface="Courier New"/>
              </a:rPr>
              <a:t>.todolist</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.form</a:t>
            </a:r>
            <a:r>
              <a:rPr lang="en" sz="1050">
                <a:solidFill>
                  <a:srgbClr val="C678DD"/>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button</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background-color: </a:t>
            </a:r>
            <a:r>
              <a:rPr lang="en" sz="1050">
                <a:solidFill>
                  <a:srgbClr val="D19A66"/>
                </a:solidFill>
                <a:highlight>
                  <a:srgbClr val="282C34"/>
                </a:highlight>
                <a:latin typeface="Courier New"/>
                <a:ea typeface="Courier New"/>
                <a:cs typeface="Courier New"/>
                <a:sym typeface="Courier New"/>
              </a:rPr>
              <a:t>brown</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width: </a:t>
            </a:r>
            <a:r>
              <a:rPr lang="en" sz="1050">
                <a:solidFill>
                  <a:srgbClr val="D19A66"/>
                </a:solidFill>
                <a:highlight>
                  <a:srgbClr val="282C34"/>
                </a:highlight>
                <a:latin typeface="Courier New"/>
                <a:ea typeface="Courier New"/>
                <a:cs typeface="Courier New"/>
                <a:sym typeface="Courier New"/>
              </a:rPr>
              <a:t>20%</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color: </a:t>
            </a:r>
            <a:r>
              <a:rPr lang="en" sz="1050">
                <a:solidFill>
                  <a:srgbClr val="D19A66"/>
                </a:solidFill>
                <a:highlight>
                  <a:srgbClr val="282C34"/>
                </a:highlight>
                <a:latin typeface="Courier New"/>
                <a:ea typeface="Courier New"/>
                <a:cs typeface="Courier New"/>
                <a:sym typeface="Courier New"/>
              </a:rPr>
              <a:t>#</a:t>
            </a:r>
            <a:r>
              <a:rPr lang="en" sz="1050">
                <a:solidFill>
                  <a:srgbClr val="56B6C2"/>
                </a:solidFill>
                <a:highlight>
                  <a:srgbClr val="282C34"/>
                </a:highlight>
                <a:latin typeface="Courier New"/>
                <a:ea typeface="Courier New"/>
                <a:cs typeface="Courier New"/>
                <a:sym typeface="Courier New"/>
              </a:rPr>
              <a:t>fff</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font-weight: bold;</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border: none;</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border-radius: </a:t>
            </a:r>
            <a:r>
              <a:rPr lang="en" sz="1050">
                <a:solidFill>
                  <a:srgbClr val="D19A66"/>
                </a:solidFill>
                <a:highlight>
                  <a:srgbClr val="282C34"/>
                </a:highlight>
                <a:latin typeface="Courier New"/>
                <a:ea typeface="Courier New"/>
                <a:cs typeface="Courier New"/>
                <a:sym typeface="Courier New"/>
              </a:rPr>
              <a:t>5px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19A66"/>
                </a:solidFill>
                <a:highlight>
                  <a:srgbClr val="282C34"/>
                </a:highlight>
                <a:latin typeface="Courier New"/>
                <a:ea typeface="Courier New"/>
                <a:cs typeface="Courier New"/>
                <a:sym typeface="Courier New"/>
              </a:rPr>
              <a:t>.todolist</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.list-btn</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margin: </a:t>
            </a:r>
            <a:r>
              <a:rPr lang="en" sz="1050">
                <a:solidFill>
                  <a:srgbClr val="D19A66"/>
                </a:solidFill>
                <a:highlight>
                  <a:srgbClr val="282C34"/>
                </a:highlight>
                <a:latin typeface="Courier New"/>
                <a:ea typeface="Courier New"/>
                <a:cs typeface="Courier New"/>
                <a:sym typeface="Courier New"/>
              </a:rPr>
              <a:t>15px</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0</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19A66"/>
                </a:solidFill>
                <a:highlight>
                  <a:srgbClr val="282C34"/>
                </a:highlight>
                <a:latin typeface="Courier New"/>
                <a:ea typeface="Courier New"/>
                <a:cs typeface="Courier New"/>
                <a:sym typeface="Courier New"/>
              </a:rPr>
              <a:t>.todolist</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.list-btn</a:t>
            </a:r>
            <a:r>
              <a:rPr lang="en" sz="1050">
                <a:solidFill>
                  <a:srgbClr val="C678DD"/>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button</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background-color: </a:t>
            </a:r>
            <a:r>
              <a:rPr lang="en" sz="1050">
                <a:solidFill>
                  <a:srgbClr val="D19A66"/>
                </a:solidFill>
                <a:highlight>
                  <a:srgbClr val="282C34"/>
                </a:highlight>
                <a:latin typeface="Courier New"/>
                <a:ea typeface="Courier New"/>
                <a:cs typeface="Courier New"/>
                <a:sym typeface="Courier New"/>
              </a:rPr>
              <a:t>#</a:t>
            </a:r>
            <a:r>
              <a:rPr lang="en" sz="1050">
                <a:solidFill>
                  <a:srgbClr val="56B6C2"/>
                </a:solidFill>
                <a:highlight>
                  <a:srgbClr val="282C34"/>
                </a:highlight>
                <a:latin typeface="Courier New"/>
                <a:ea typeface="Courier New"/>
                <a:cs typeface="Courier New"/>
                <a:sym typeface="Courier New"/>
              </a:rPr>
              <a:t>083eff</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color: </a:t>
            </a:r>
            <a:r>
              <a:rPr lang="en" sz="1050">
                <a:solidFill>
                  <a:srgbClr val="D19A66"/>
                </a:solidFill>
                <a:highlight>
                  <a:srgbClr val="282C34"/>
                </a:highlight>
                <a:latin typeface="Courier New"/>
                <a:ea typeface="Courier New"/>
                <a:cs typeface="Courier New"/>
                <a:sym typeface="Courier New"/>
              </a:rPr>
              <a:t>#</a:t>
            </a:r>
            <a:r>
              <a:rPr lang="en" sz="1050">
                <a:solidFill>
                  <a:srgbClr val="56B6C2"/>
                </a:solidFill>
                <a:highlight>
                  <a:srgbClr val="282C34"/>
                </a:highlight>
                <a:latin typeface="Courier New"/>
                <a:ea typeface="Courier New"/>
                <a:cs typeface="Courier New"/>
                <a:sym typeface="Courier New"/>
              </a:rPr>
              <a:t>fff</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padding: </a:t>
            </a:r>
            <a:r>
              <a:rPr lang="en" sz="1050">
                <a:solidFill>
                  <a:srgbClr val="D19A66"/>
                </a:solidFill>
                <a:highlight>
                  <a:srgbClr val="282C34"/>
                </a:highlight>
                <a:latin typeface="Courier New"/>
                <a:ea typeface="Courier New"/>
                <a:cs typeface="Courier New"/>
                <a:sym typeface="Courier New"/>
              </a:rPr>
              <a:t>5px</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10px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margin-right: </a:t>
            </a:r>
            <a:r>
              <a:rPr lang="en" sz="1050">
                <a:solidFill>
                  <a:srgbClr val="D19A66"/>
                </a:solidFill>
                <a:highlight>
                  <a:srgbClr val="282C34"/>
                </a:highlight>
                <a:latin typeface="Courier New"/>
                <a:ea typeface="Courier New"/>
                <a:cs typeface="Courier New"/>
                <a:sym typeface="Courier New"/>
              </a:rPr>
              <a:t>5px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border: none;</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border-radius: </a:t>
            </a:r>
            <a:r>
              <a:rPr lang="en" sz="1050">
                <a:solidFill>
                  <a:srgbClr val="D19A66"/>
                </a:solidFill>
                <a:highlight>
                  <a:srgbClr val="282C34"/>
                </a:highlight>
                <a:latin typeface="Courier New"/>
                <a:ea typeface="Courier New"/>
                <a:cs typeface="Courier New"/>
                <a:sym typeface="Courier New"/>
              </a:rPr>
              <a:t>4px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cursor: pointer;</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19A66"/>
                </a:solidFill>
                <a:highlight>
                  <a:srgbClr val="282C34"/>
                </a:highlight>
                <a:latin typeface="Courier New"/>
                <a:ea typeface="Courier New"/>
                <a:cs typeface="Courier New"/>
                <a:sym typeface="Courier New"/>
              </a:rPr>
              <a:t>.item-todo</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display: flex;</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background-color: </a:t>
            </a:r>
            <a:r>
              <a:rPr lang="en" sz="1050">
                <a:solidFill>
                  <a:srgbClr val="D19A66"/>
                </a:solidFill>
                <a:highlight>
                  <a:srgbClr val="282C34"/>
                </a:highlight>
                <a:latin typeface="Courier New"/>
                <a:ea typeface="Courier New"/>
                <a:cs typeface="Courier New"/>
                <a:sym typeface="Courier New"/>
              </a:rPr>
              <a:t>#</a:t>
            </a:r>
            <a:r>
              <a:rPr lang="en" sz="1050">
                <a:solidFill>
                  <a:srgbClr val="56B6C2"/>
                </a:solidFill>
                <a:highlight>
                  <a:srgbClr val="282C34"/>
                </a:highlight>
                <a:latin typeface="Courier New"/>
                <a:ea typeface="Courier New"/>
                <a:cs typeface="Courier New"/>
                <a:sym typeface="Courier New"/>
              </a:rPr>
              <a:t>0030de</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padding: </a:t>
            </a:r>
            <a:r>
              <a:rPr lang="en" sz="1050">
                <a:solidFill>
                  <a:srgbClr val="D19A66"/>
                </a:solidFill>
                <a:highlight>
                  <a:srgbClr val="282C34"/>
                </a:highlight>
                <a:latin typeface="Courier New"/>
                <a:ea typeface="Courier New"/>
                <a:cs typeface="Courier New"/>
                <a:sym typeface="Courier New"/>
              </a:rPr>
              <a:t>10px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justify-content: space-between;</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align-items: center;</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border-radius: </a:t>
            </a:r>
            <a:r>
              <a:rPr lang="en" sz="1050">
                <a:solidFill>
                  <a:srgbClr val="D19A66"/>
                </a:solidFill>
                <a:highlight>
                  <a:srgbClr val="282C34"/>
                </a:highlight>
                <a:latin typeface="Courier New"/>
                <a:ea typeface="Courier New"/>
                <a:cs typeface="Courier New"/>
                <a:sym typeface="Courier New"/>
              </a:rPr>
              <a:t>4px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19A66"/>
                </a:solidFill>
                <a:highlight>
                  <a:srgbClr val="282C34"/>
                </a:highlight>
                <a:latin typeface="Courier New"/>
                <a:ea typeface="Courier New"/>
                <a:cs typeface="Courier New"/>
                <a:sym typeface="Courier New"/>
              </a:rPr>
              <a:t>.item-todo</a:t>
            </a:r>
            <a:r>
              <a:rPr lang="en" sz="1050">
                <a:solidFill>
                  <a:srgbClr val="C678DD"/>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margin-left: </a:t>
            </a:r>
            <a:r>
              <a:rPr lang="en" sz="1050">
                <a:solidFill>
                  <a:srgbClr val="D19A66"/>
                </a:solidFill>
                <a:highlight>
                  <a:srgbClr val="282C34"/>
                </a:highlight>
                <a:latin typeface="Courier New"/>
                <a:ea typeface="Courier New"/>
                <a:cs typeface="Courier New"/>
                <a:sym typeface="Courier New"/>
              </a:rPr>
              <a:t>20px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BB2BF"/>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8803554c8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8803554c8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8803554c8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8803554c8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ab853bac68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ab853bac68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971415ad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971415ad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99fba711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99fba711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ab853bac68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ab853bac68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&lt;</a:t>
            </a:r>
            <a:r>
              <a:rPr lang="en" sz="1050">
                <a:solidFill>
                  <a:srgbClr val="FF79C6"/>
                </a:solidFill>
                <a:highlight>
                  <a:srgbClr val="282A36"/>
                </a:highlight>
                <a:latin typeface="Courier New"/>
                <a:ea typeface="Courier New"/>
                <a:cs typeface="Courier New"/>
                <a:sym typeface="Courier New"/>
              </a:rPr>
              <a:t>div</a:t>
            </a:r>
            <a:r>
              <a:rPr lang="en" sz="1050">
                <a:solidFill>
                  <a:srgbClr val="F8F8F2"/>
                </a:solidFill>
                <a:highlight>
                  <a:srgbClr val="282A36"/>
                </a:highlight>
                <a:latin typeface="Courier New"/>
                <a:ea typeface="Courier New"/>
                <a:cs typeface="Courier New"/>
                <a:sym typeface="Courier New"/>
              </a:rPr>
              <a:t> </a:t>
            </a:r>
            <a:r>
              <a:rPr i="1" lang="en" sz="1050">
                <a:solidFill>
                  <a:srgbClr val="50FA7B"/>
                </a:solidFill>
                <a:highlight>
                  <a:srgbClr val="282A36"/>
                </a:highlight>
                <a:latin typeface="Courier New"/>
                <a:ea typeface="Courier New"/>
                <a:cs typeface="Courier New"/>
                <a:sym typeface="Courier New"/>
              </a:rPr>
              <a:t>className</a:t>
            </a:r>
            <a:r>
              <a:rPr lang="en" sz="1050">
                <a:solidFill>
                  <a:srgbClr val="FF79C6"/>
                </a:solidFill>
                <a:highlight>
                  <a:srgbClr val="282A36"/>
                </a:highlight>
                <a:latin typeface="Courier New"/>
                <a:ea typeface="Courier New"/>
                <a:cs typeface="Courier New"/>
                <a:sym typeface="Courier New"/>
              </a:rPr>
              <a:t>=</a:t>
            </a:r>
            <a:r>
              <a:rPr lang="en" sz="1050">
                <a:solidFill>
                  <a:srgbClr val="E9F284"/>
                </a:solidFill>
                <a:highlight>
                  <a:srgbClr val="282A36"/>
                </a:highlight>
                <a:latin typeface="Courier New"/>
                <a:ea typeface="Courier New"/>
                <a:cs typeface="Courier New"/>
                <a:sym typeface="Courier New"/>
              </a:rPr>
              <a:t>"</a:t>
            </a:r>
            <a:r>
              <a:rPr lang="en" sz="1050">
                <a:solidFill>
                  <a:srgbClr val="F1FA8C"/>
                </a:solidFill>
                <a:highlight>
                  <a:srgbClr val="282A36"/>
                </a:highlight>
                <a:latin typeface="Courier New"/>
                <a:ea typeface="Courier New"/>
                <a:cs typeface="Courier New"/>
                <a:sym typeface="Courier New"/>
              </a:rPr>
              <a:t>detail-content</a:t>
            </a:r>
            <a:r>
              <a:rPr lang="en" sz="1050">
                <a:solidFill>
                  <a:srgbClr val="E9F284"/>
                </a:solidFill>
                <a:highlight>
                  <a:srgbClr val="282A36"/>
                </a:highlight>
                <a:latin typeface="Courier New"/>
                <a:ea typeface="Courier New"/>
                <a:cs typeface="Courier New"/>
                <a:sym typeface="Courier New"/>
              </a:rPr>
              <a:t>"</a:t>
            </a:r>
            <a:r>
              <a:rPr lang="en" sz="1050">
                <a:solidFill>
                  <a:srgbClr val="F8F8F2"/>
                </a:solidFill>
                <a:highlight>
                  <a:srgbClr val="282A36"/>
                </a:highlight>
                <a:latin typeface="Courier New"/>
                <a:ea typeface="Courier New"/>
                <a:cs typeface="Courier New"/>
                <a:sym typeface="Courier New"/>
              </a:rPr>
              <a:t>&gt;</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&lt;</a:t>
            </a:r>
            <a:r>
              <a:rPr lang="en" sz="1050">
                <a:solidFill>
                  <a:srgbClr val="FF79C6"/>
                </a:solidFill>
                <a:highlight>
                  <a:srgbClr val="282A36"/>
                </a:highlight>
                <a:latin typeface="Courier New"/>
                <a:ea typeface="Courier New"/>
                <a:cs typeface="Courier New"/>
                <a:sym typeface="Courier New"/>
              </a:rPr>
              <a:t>p</a:t>
            </a:r>
            <a:r>
              <a:rPr lang="en" sz="1050">
                <a:solidFill>
                  <a:srgbClr val="F8F8F2"/>
                </a:solidFill>
                <a:highlight>
                  <a:srgbClr val="282A36"/>
                </a:highlight>
                <a:latin typeface="Courier New"/>
                <a:ea typeface="Courier New"/>
                <a:cs typeface="Courier New"/>
                <a:sym typeface="Courier New"/>
              </a:rPr>
              <a:t>&gt;</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&lt;</a:t>
            </a:r>
            <a:r>
              <a:rPr lang="en" sz="1050">
                <a:solidFill>
                  <a:srgbClr val="FF79C6"/>
                </a:solidFill>
                <a:highlight>
                  <a:srgbClr val="282A36"/>
                </a:highlight>
                <a:latin typeface="Courier New"/>
                <a:ea typeface="Courier New"/>
                <a:cs typeface="Courier New"/>
                <a:sym typeface="Courier New"/>
              </a:rPr>
              <a:t>a</a:t>
            </a:r>
            <a:r>
              <a:rPr lang="en" sz="1050">
                <a:solidFill>
                  <a:srgbClr val="F8F8F2"/>
                </a:solidFill>
                <a:highlight>
                  <a:srgbClr val="282A36"/>
                </a:highlight>
                <a:latin typeface="Courier New"/>
                <a:ea typeface="Courier New"/>
                <a:cs typeface="Courier New"/>
                <a:sym typeface="Courier New"/>
              </a:rPr>
              <a:t> </a:t>
            </a:r>
            <a:r>
              <a:rPr i="1" lang="en" sz="1050">
                <a:solidFill>
                  <a:srgbClr val="50FA7B"/>
                </a:solidFill>
                <a:highlight>
                  <a:srgbClr val="282A36"/>
                </a:highlight>
                <a:latin typeface="Courier New"/>
                <a:ea typeface="Courier New"/>
                <a:cs typeface="Courier New"/>
                <a:sym typeface="Courier New"/>
              </a:rPr>
              <a:t>href</a:t>
            </a:r>
            <a:r>
              <a:rPr lang="en" sz="1050">
                <a:solidFill>
                  <a:srgbClr val="FF79C6"/>
                </a:solidFill>
                <a:highlight>
                  <a:srgbClr val="282A36"/>
                </a:highlight>
                <a:latin typeface="Courier New"/>
                <a:ea typeface="Courier New"/>
                <a:cs typeface="Courier New"/>
                <a:sym typeface="Courier New"/>
              </a:rPr>
              <a:t>=</a:t>
            </a:r>
            <a:r>
              <a:rPr lang="en" sz="1050">
                <a:solidFill>
                  <a:srgbClr val="E9F284"/>
                </a:solidFill>
                <a:highlight>
                  <a:srgbClr val="282A36"/>
                </a:highlight>
                <a:latin typeface="Courier New"/>
                <a:ea typeface="Courier New"/>
                <a:cs typeface="Courier New"/>
                <a:sym typeface="Courier New"/>
              </a:rPr>
              <a:t>""</a:t>
            </a:r>
            <a:r>
              <a:rPr lang="en" sz="1050">
                <a:solidFill>
                  <a:srgbClr val="F8F8F2"/>
                </a:solidFill>
                <a:highlight>
                  <a:srgbClr val="282A36"/>
                </a:highlight>
                <a:latin typeface="Courier New"/>
                <a:ea typeface="Courier New"/>
                <a:cs typeface="Courier New"/>
                <a:sym typeface="Courier New"/>
              </a:rPr>
              <a:t>&gt;TikTok&lt;/</a:t>
            </a:r>
            <a:r>
              <a:rPr lang="en" sz="1050">
                <a:solidFill>
                  <a:srgbClr val="FF79C6"/>
                </a:solidFill>
                <a:highlight>
                  <a:srgbClr val="282A36"/>
                </a:highlight>
                <a:latin typeface="Courier New"/>
                <a:ea typeface="Courier New"/>
                <a:cs typeface="Courier New"/>
                <a:sym typeface="Courier New"/>
              </a:rPr>
              <a:t>a</a:t>
            </a:r>
            <a:r>
              <a:rPr lang="en" sz="1050">
                <a:solidFill>
                  <a:srgbClr val="F8F8F2"/>
                </a:solidFill>
                <a:highlight>
                  <a:srgbClr val="282A36"/>
                </a:highlight>
                <a:latin typeface="Courier New"/>
                <a:ea typeface="Courier New"/>
                <a:cs typeface="Courier New"/>
                <a:sym typeface="Courier New"/>
              </a:rPr>
              <a:t>&gt; đã trải qua năm 2023 nhiều biến động tại Mỹ, nhưng cuộc bầu cử tổng thống năm 2024 có thể giúp ứng dụng này trỗi</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dậy.</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&lt;/</a:t>
            </a:r>
            <a:r>
              <a:rPr lang="en" sz="1050">
                <a:solidFill>
                  <a:srgbClr val="FF79C6"/>
                </a:solidFill>
                <a:highlight>
                  <a:srgbClr val="282A36"/>
                </a:highlight>
                <a:latin typeface="Courier New"/>
                <a:ea typeface="Courier New"/>
                <a:cs typeface="Courier New"/>
                <a:sym typeface="Courier New"/>
              </a:rPr>
              <a:t>p</a:t>
            </a:r>
            <a:r>
              <a:rPr lang="en" sz="1050">
                <a:solidFill>
                  <a:srgbClr val="F8F8F2"/>
                </a:solidFill>
                <a:highlight>
                  <a:srgbClr val="282A36"/>
                </a:highlight>
                <a:latin typeface="Courier New"/>
                <a:ea typeface="Courier New"/>
                <a:cs typeface="Courier New"/>
                <a:sym typeface="Courier New"/>
              </a:rPr>
              <a:t>&gt;</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&lt;</a:t>
            </a:r>
            <a:r>
              <a:rPr lang="en" sz="1050">
                <a:solidFill>
                  <a:srgbClr val="FF79C6"/>
                </a:solidFill>
                <a:highlight>
                  <a:srgbClr val="282A36"/>
                </a:highlight>
                <a:latin typeface="Courier New"/>
                <a:ea typeface="Courier New"/>
                <a:cs typeface="Courier New"/>
                <a:sym typeface="Courier New"/>
              </a:rPr>
              <a:t>p</a:t>
            </a:r>
            <a:r>
              <a:rPr lang="en" sz="1050">
                <a:solidFill>
                  <a:srgbClr val="F8F8F2"/>
                </a:solidFill>
                <a:highlight>
                  <a:srgbClr val="282A36"/>
                </a:highlight>
                <a:latin typeface="Courier New"/>
                <a:ea typeface="Courier New"/>
                <a:cs typeface="Courier New"/>
                <a:sym typeface="Courier New"/>
              </a:rPr>
              <a:t>&gt;</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Đầu năm 2023, số phận của &lt;</a:t>
            </a:r>
            <a:r>
              <a:rPr lang="en" sz="1050">
                <a:solidFill>
                  <a:srgbClr val="FF79C6"/>
                </a:solidFill>
                <a:highlight>
                  <a:srgbClr val="282A36"/>
                </a:highlight>
                <a:latin typeface="Courier New"/>
                <a:ea typeface="Courier New"/>
                <a:cs typeface="Courier New"/>
                <a:sym typeface="Courier New"/>
              </a:rPr>
              <a:t>a</a:t>
            </a:r>
            <a:r>
              <a:rPr lang="en" sz="1050">
                <a:solidFill>
                  <a:srgbClr val="F8F8F2"/>
                </a:solidFill>
                <a:highlight>
                  <a:srgbClr val="282A36"/>
                </a:highlight>
                <a:latin typeface="Courier New"/>
                <a:ea typeface="Courier New"/>
                <a:cs typeface="Courier New"/>
                <a:sym typeface="Courier New"/>
              </a:rPr>
              <a:t> </a:t>
            </a:r>
            <a:r>
              <a:rPr i="1" lang="en" sz="1050">
                <a:solidFill>
                  <a:srgbClr val="50FA7B"/>
                </a:solidFill>
                <a:highlight>
                  <a:srgbClr val="282A36"/>
                </a:highlight>
                <a:latin typeface="Courier New"/>
                <a:ea typeface="Courier New"/>
                <a:cs typeface="Courier New"/>
                <a:sym typeface="Courier New"/>
              </a:rPr>
              <a:t>href</a:t>
            </a:r>
            <a:r>
              <a:rPr lang="en" sz="1050">
                <a:solidFill>
                  <a:srgbClr val="FF79C6"/>
                </a:solidFill>
                <a:highlight>
                  <a:srgbClr val="282A36"/>
                </a:highlight>
                <a:latin typeface="Courier New"/>
                <a:ea typeface="Courier New"/>
                <a:cs typeface="Courier New"/>
                <a:sym typeface="Courier New"/>
              </a:rPr>
              <a:t>=</a:t>
            </a:r>
            <a:r>
              <a:rPr lang="en" sz="1050">
                <a:solidFill>
                  <a:srgbClr val="E9F284"/>
                </a:solidFill>
                <a:highlight>
                  <a:srgbClr val="282A36"/>
                </a:highlight>
                <a:latin typeface="Courier New"/>
                <a:ea typeface="Courier New"/>
                <a:cs typeface="Courier New"/>
                <a:sym typeface="Courier New"/>
              </a:rPr>
              <a:t>""</a:t>
            </a:r>
            <a:r>
              <a:rPr lang="en" sz="1050">
                <a:solidFill>
                  <a:srgbClr val="F8F8F2"/>
                </a:solidFill>
                <a:highlight>
                  <a:srgbClr val="282A36"/>
                </a:highlight>
                <a:latin typeface="Courier New"/>
                <a:ea typeface="Courier New"/>
                <a:cs typeface="Courier New"/>
                <a:sym typeface="Courier New"/>
              </a:rPr>
              <a:t>&gt;TikTok&lt;/</a:t>
            </a:r>
            <a:r>
              <a:rPr lang="en" sz="1050">
                <a:solidFill>
                  <a:srgbClr val="FF79C6"/>
                </a:solidFill>
                <a:highlight>
                  <a:srgbClr val="282A36"/>
                </a:highlight>
                <a:latin typeface="Courier New"/>
                <a:ea typeface="Courier New"/>
                <a:cs typeface="Courier New"/>
                <a:sym typeface="Courier New"/>
              </a:rPr>
              <a:t>a</a:t>
            </a:r>
            <a:r>
              <a:rPr lang="en" sz="1050">
                <a:solidFill>
                  <a:srgbClr val="F8F8F2"/>
                </a:solidFill>
                <a:highlight>
                  <a:srgbClr val="282A36"/>
                </a:highlight>
                <a:latin typeface="Courier New"/>
                <a:ea typeface="Courier New"/>
                <a:cs typeface="Courier New"/>
                <a:sym typeface="Courier New"/>
              </a:rPr>
              <a:t>&gt; tại Mỹ đã bị thử thách khi chính quyền một số bang tìm cách áp đặt các biện pháp hạn</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chế sử dụng nó, viện dẫn mối lo ngại về an ninh liên quan tới Trung Quốc. Bang Montana thậm chí đã ban hành lệnh cấm{</a:t>
            </a:r>
            <a:r>
              <a:rPr lang="en" sz="1050">
                <a:solidFill>
                  <a:srgbClr val="E9F284"/>
                </a:solidFill>
                <a:highlight>
                  <a:srgbClr val="282A36"/>
                </a:highlight>
                <a:latin typeface="Courier New"/>
                <a:ea typeface="Courier New"/>
                <a:cs typeface="Courier New"/>
                <a:sym typeface="Courier New"/>
              </a:rPr>
              <a:t>"</a:t>
            </a:r>
            <a:r>
              <a:rPr lang="en" sz="1050">
                <a:solidFill>
                  <a:srgbClr val="F1FA8C"/>
                </a:solidFill>
                <a:highlight>
                  <a:srgbClr val="282A36"/>
                </a:highlight>
                <a:latin typeface="Courier New"/>
                <a:ea typeface="Courier New"/>
                <a:cs typeface="Courier New"/>
                <a:sym typeface="Courier New"/>
              </a:rPr>
              <a:t> </a:t>
            </a:r>
            <a:r>
              <a:rPr lang="en" sz="1050">
                <a:solidFill>
                  <a:srgbClr val="E9F284"/>
                </a:solidFill>
                <a:highlight>
                  <a:srgbClr val="282A36"/>
                </a:highlight>
                <a:latin typeface="Courier New"/>
                <a:ea typeface="Courier New"/>
                <a:cs typeface="Courier New"/>
                <a:sym typeface="Courier New"/>
              </a:rPr>
              <a:t>"</a:t>
            </a:r>
            <a:r>
              <a:rPr lang="en" sz="1050">
                <a:solidFill>
                  <a:srgbClr val="F8F8F2"/>
                </a:solidFill>
                <a:highlight>
                  <a:srgbClr val="282A36"/>
                </a:highlight>
                <a:latin typeface="Courier New"/>
                <a:ea typeface="Courier New"/>
                <a:cs typeface="Courier New"/>
                <a:sym typeface="Courier New"/>
              </a:rPr>
              <a:t>}</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&lt;</a:t>
            </a:r>
            <a:r>
              <a:rPr lang="en" sz="1050">
                <a:solidFill>
                  <a:srgbClr val="FF79C6"/>
                </a:solidFill>
                <a:highlight>
                  <a:srgbClr val="282A36"/>
                </a:highlight>
                <a:latin typeface="Courier New"/>
                <a:ea typeface="Courier New"/>
                <a:cs typeface="Courier New"/>
                <a:sym typeface="Courier New"/>
              </a:rPr>
              <a:t>a</a:t>
            </a:r>
            <a:r>
              <a:rPr lang="en" sz="1050">
                <a:solidFill>
                  <a:srgbClr val="F8F8F2"/>
                </a:solidFill>
                <a:highlight>
                  <a:srgbClr val="282A36"/>
                </a:highlight>
                <a:latin typeface="Courier New"/>
                <a:ea typeface="Courier New"/>
                <a:cs typeface="Courier New"/>
                <a:sym typeface="Courier New"/>
              </a:rPr>
              <a:t> </a:t>
            </a:r>
            <a:r>
              <a:rPr i="1" lang="en" sz="1050">
                <a:solidFill>
                  <a:srgbClr val="50FA7B"/>
                </a:solidFill>
                <a:highlight>
                  <a:srgbClr val="282A36"/>
                </a:highlight>
                <a:latin typeface="Courier New"/>
                <a:ea typeface="Courier New"/>
                <a:cs typeface="Courier New"/>
                <a:sym typeface="Courier New"/>
              </a:rPr>
              <a:t>href</a:t>
            </a:r>
            <a:r>
              <a:rPr lang="en" sz="1050">
                <a:solidFill>
                  <a:srgbClr val="FF79C6"/>
                </a:solidFill>
                <a:highlight>
                  <a:srgbClr val="282A36"/>
                </a:highlight>
                <a:latin typeface="Courier New"/>
                <a:ea typeface="Courier New"/>
                <a:cs typeface="Courier New"/>
                <a:sym typeface="Courier New"/>
              </a:rPr>
              <a:t>=</a:t>
            </a:r>
            <a:r>
              <a:rPr lang="en" sz="1050">
                <a:solidFill>
                  <a:srgbClr val="E9F284"/>
                </a:solidFill>
                <a:highlight>
                  <a:srgbClr val="282A36"/>
                </a:highlight>
                <a:latin typeface="Courier New"/>
                <a:ea typeface="Courier New"/>
                <a:cs typeface="Courier New"/>
                <a:sym typeface="Courier New"/>
              </a:rPr>
              <a:t>""</a:t>
            </a:r>
            <a:r>
              <a:rPr lang="en" sz="1050">
                <a:solidFill>
                  <a:srgbClr val="F8F8F2"/>
                </a:solidFill>
                <a:highlight>
                  <a:srgbClr val="282A36"/>
                </a:highlight>
                <a:latin typeface="Courier New"/>
                <a:ea typeface="Courier New"/>
                <a:cs typeface="Courier New"/>
                <a:sym typeface="Courier New"/>
              </a:rPr>
              <a:t>&gt;TikTok&lt;/</a:t>
            </a:r>
            <a:r>
              <a:rPr lang="en" sz="1050">
                <a:solidFill>
                  <a:srgbClr val="FF79C6"/>
                </a:solidFill>
                <a:highlight>
                  <a:srgbClr val="282A36"/>
                </a:highlight>
                <a:latin typeface="Courier New"/>
                <a:ea typeface="Courier New"/>
                <a:cs typeface="Courier New"/>
                <a:sym typeface="Courier New"/>
              </a:rPr>
              <a:t>a</a:t>
            </a:r>
            <a:r>
              <a:rPr lang="en" sz="1050">
                <a:solidFill>
                  <a:srgbClr val="F8F8F2"/>
                </a:solidFill>
                <a:highlight>
                  <a:srgbClr val="282A36"/>
                </a:highlight>
                <a:latin typeface="Courier New"/>
                <a:ea typeface="Courier New"/>
                <a:cs typeface="Courier New"/>
                <a:sym typeface="Courier New"/>
              </a:rPr>
              <a:t>&gt; trên phạm vi toàn bang.</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&lt;/</a:t>
            </a:r>
            <a:r>
              <a:rPr lang="en" sz="1050">
                <a:solidFill>
                  <a:srgbClr val="FF79C6"/>
                </a:solidFill>
                <a:highlight>
                  <a:srgbClr val="282A36"/>
                </a:highlight>
                <a:latin typeface="Courier New"/>
                <a:ea typeface="Courier New"/>
                <a:cs typeface="Courier New"/>
                <a:sym typeface="Courier New"/>
              </a:rPr>
              <a:t>p</a:t>
            </a:r>
            <a:r>
              <a:rPr lang="en" sz="1050">
                <a:solidFill>
                  <a:srgbClr val="F8F8F2"/>
                </a:solidFill>
                <a:highlight>
                  <a:srgbClr val="282A36"/>
                </a:highlight>
                <a:latin typeface="Courier New"/>
                <a:ea typeface="Courier New"/>
                <a:cs typeface="Courier New"/>
                <a:sym typeface="Courier New"/>
              </a:rPr>
              <a:t>&gt;</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&lt;</a:t>
            </a:r>
            <a:r>
              <a:rPr lang="en" sz="1050">
                <a:solidFill>
                  <a:srgbClr val="FF79C6"/>
                </a:solidFill>
                <a:highlight>
                  <a:srgbClr val="282A36"/>
                </a:highlight>
                <a:latin typeface="Courier New"/>
                <a:ea typeface="Courier New"/>
                <a:cs typeface="Courier New"/>
                <a:sym typeface="Courier New"/>
              </a:rPr>
              <a:t>p</a:t>
            </a:r>
            <a:r>
              <a:rPr lang="en" sz="1050">
                <a:solidFill>
                  <a:srgbClr val="F8F8F2"/>
                </a:solidFill>
                <a:highlight>
                  <a:srgbClr val="282A36"/>
                </a:highlight>
                <a:latin typeface="Courier New"/>
                <a:ea typeface="Courier New"/>
                <a:cs typeface="Courier New"/>
                <a:sym typeface="Courier New"/>
              </a:rPr>
              <a:t>&gt;</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Tuy nhiên, hiện tại, &lt;</a:t>
            </a:r>
            <a:r>
              <a:rPr lang="en" sz="1050">
                <a:solidFill>
                  <a:srgbClr val="FF79C6"/>
                </a:solidFill>
                <a:highlight>
                  <a:srgbClr val="282A36"/>
                </a:highlight>
                <a:latin typeface="Courier New"/>
                <a:ea typeface="Courier New"/>
                <a:cs typeface="Courier New"/>
                <a:sym typeface="Courier New"/>
              </a:rPr>
              <a:t>a</a:t>
            </a:r>
            <a:r>
              <a:rPr lang="en" sz="1050">
                <a:solidFill>
                  <a:srgbClr val="F8F8F2"/>
                </a:solidFill>
                <a:highlight>
                  <a:srgbClr val="282A36"/>
                </a:highlight>
                <a:latin typeface="Courier New"/>
                <a:ea typeface="Courier New"/>
                <a:cs typeface="Courier New"/>
                <a:sym typeface="Courier New"/>
              </a:rPr>
              <a:t> </a:t>
            </a:r>
            <a:r>
              <a:rPr i="1" lang="en" sz="1050">
                <a:solidFill>
                  <a:srgbClr val="50FA7B"/>
                </a:solidFill>
                <a:highlight>
                  <a:srgbClr val="282A36"/>
                </a:highlight>
                <a:latin typeface="Courier New"/>
                <a:ea typeface="Courier New"/>
                <a:cs typeface="Courier New"/>
                <a:sym typeface="Courier New"/>
              </a:rPr>
              <a:t>href</a:t>
            </a:r>
            <a:r>
              <a:rPr lang="en" sz="1050">
                <a:solidFill>
                  <a:srgbClr val="FF79C6"/>
                </a:solidFill>
                <a:highlight>
                  <a:srgbClr val="282A36"/>
                </a:highlight>
                <a:latin typeface="Courier New"/>
                <a:ea typeface="Courier New"/>
                <a:cs typeface="Courier New"/>
                <a:sym typeface="Courier New"/>
              </a:rPr>
              <a:t>=</a:t>
            </a:r>
            <a:r>
              <a:rPr lang="en" sz="1050">
                <a:solidFill>
                  <a:srgbClr val="E9F284"/>
                </a:solidFill>
                <a:highlight>
                  <a:srgbClr val="282A36"/>
                </a:highlight>
                <a:latin typeface="Courier New"/>
                <a:ea typeface="Courier New"/>
                <a:cs typeface="Courier New"/>
                <a:sym typeface="Courier New"/>
              </a:rPr>
              <a:t>""</a:t>
            </a:r>
            <a:r>
              <a:rPr lang="en" sz="1050">
                <a:solidFill>
                  <a:srgbClr val="F8F8F2"/>
                </a:solidFill>
                <a:highlight>
                  <a:srgbClr val="282A36"/>
                </a:highlight>
                <a:latin typeface="Courier New"/>
                <a:ea typeface="Courier New"/>
                <a:cs typeface="Courier New"/>
                <a:sym typeface="Courier New"/>
              </a:rPr>
              <a:t>&gt;TikTok&lt;/</a:t>
            </a:r>
            <a:r>
              <a:rPr lang="en" sz="1050">
                <a:solidFill>
                  <a:srgbClr val="FF79C6"/>
                </a:solidFill>
                <a:highlight>
                  <a:srgbClr val="282A36"/>
                </a:highlight>
                <a:latin typeface="Courier New"/>
                <a:ea typeface="Courier New"/>
                <a:cs typeface="Courier New"/>
                <a:sym typeface="Courier New"/>
              </a:rPr>
              <a:t>a</a:t>
            </a:r>
            <a:r>
              <a:rPr lang="en" sz="1050">
                <a:solidFill>
                  <a:srgbClr val="F8F8F2"/>
                </a:solidFill>
                <a:highlight>
                  <a:srgbClr val="282A36"/>
                </a:highlight>
                <a:latin typeface="Courier New"/>
                <a:ea typeface="Courier New"/>
                <a:cs typeface="Courier New"/>
                <a:sym typeface="Courier New"/>
              </a:rPr>
              <a:t>&gt; dường như sẵn sàng cho năm 2024 với nền tảng vững chắc hơn, khi không chính đảng nào tại Mỹ</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muốn bắt đầu năm bầu cử bằng cách cấm một ứng dụng có tới 150 triệu người dùng, chủ yếu là thanh niên.</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&lt;/</a:t>
            </a:r>
            <a:r>
              <a:rPr lang="en" sz="1050">
                <a:solidFill>
                  <a:srgbClr val="FF79C6"/>
                </a:solidFill>
                <a:highlight>
                  <a:srgbClr val="282A36"/>
                </a:highlight>
                <a:latin typeface="Courier New"/>
                <a:ea typeface="Courier New"/>
                <a:cs typeface="Courier New"/>
                <a:sym typeface="Courier New"/>
              </a:rPr>
              <a:t>p</a:t>
            </a:r>
            <a:r>
              <a:rPr lang="en" sz="1050">
                <a:solidFill>
                  <a:srgbClr val="F8F8F2"/>
                </a:solidFill>
                <a:highlight>
                  <a:srgbClr val="282A36"/>
                </a:highlight>
                <a:latin typeface="Courier New"/>
                <a:ea typeface="Courier New"/>
                <a:cs typeface="Courier New"/>
                <a:sym typeface="Courier New"/>
              </a:rPr>
              <a:t>&gt;</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F8F8F2"/>
                </a:solidFill>
                <a:highlight>
                  <a:srgbClr val="282A36"/>
                </a:highlight>
                <a:latin typeface="Courier New"/>
                <a:ea typeface="Courier New"/>
                <a:cs typeface="Courier New"/>
                <a:sym typeface="Courier New"/>
              </a:rPr>
              <a:t>        &lt;/</a:t>
            </a:r>
            <a:r>
              <a:rPr lang="en" sz="1050">
                <a:solidFill>
                  <a:srgbClr val="FF79C6"/>
                </a:solidFill>
                <a:highlight>
                  <a:srgbClr val="282A36"/>
                </a:highlight>
                <a:latin typeface="Courier New"/>
                <a:ea typeface="Courier New"/>
                <a:cs typeface="Courier New"/>
                <a:sym typeface="Courier New"/>
              </a:rPr>
              <a:t>div</a:t>
            </a:r>
            <a:r>
              <a:rPr lang="en" sz="1050">
                <a:solidFill>
                  <a:srgbClr val="F8F8F2"/>
                </a:solidFill>
                <a:highlight>
                  <a:srgbClr val="282A36"/>
                </a:highlight>
                <a:latin typeface="Courier New"/>
                <a:ea typeface="Courier New"/>
                <a:cs typeface="Courier New"/>
                <a:sym typeface="Courier New"/>
              </a:rPr>
              <a:t>&gt;</a:t>
            </a:r>
            <a:endParaRPr sz="1050">
              <a:solidFill>
                <a:srgbClr val="F8F8F2"/>
              </a:solidFill>
              <a:highlight>
                <a:srgbClr val="282A36"/>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ab698305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ab698305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30da1b54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630da1b54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650b0e7c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650b0e7c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650b0e7c2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650b0e7c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650b0e7c2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650b0e7c2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50b0e7c22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50b0e7c22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650b0e7c2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650b0e7c2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aca4e56e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aca4e56e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demo: </a:t>
            </a:r>
            <a:r>
              <a:rPr lang="en" u="sng">
                <a:solidFill>
                  <a:schemeClr val="hlink"/>
                </a:solidFill>
                <a:hlinkClick r:id="rId2"/>
              </a:rPr>
              <a:t>https://drive.google.com/file/d/1WyKUIuBCiiZ3FM_SD7JxCXlcG68XJhxu/view?usp=sharing</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en" sz="1050">
                <a:solidFill>
                  <a:srgbClr val="C678DD"/>
                </a:solidFill>
                <a:highlight>
                  <a:srgbClr val="282C34"/>
                </a:highlight>
                <a:latin typeface="Courier New"/>
                <a:ea typeface="Courier New"/>
                <a:cs typeface="Courier New"/>
                <a:sym typeface="Courier New"/>
              </a:rPr>
              <a:t>const</a:t>
            </a:r>
            <a:r>
              <a:rPr lang="en" sz="1050">
                <a:solidFill>
                  <a:srgbClr val="ABB2BF"/>
                </a:solidFill>
                <a:highlight>
                  <a:srgbClr val="282C34"/>
                </a:highlight>
                <a:latin typeface="Courier New"/>
                <a:ea typeface="Courier New"/>
                <a:cs typeface="Courier New"/>
                <a:sym typeface="Courier New"/>
              </a:rPr>
              <a:t> </a:t>
            </a:r>
            <a:r>
              <a:rPr lang="en" sz="1050">
                <a:solidFill>
                  <a:srgbClr val="E5C07B"/>
                </a:solidFill>
                <a:highlight>
                  <a:srgbClr val="282C34"/>
                </a:highlight>
                <a:latin typeface="Courier New"/>
                <a:ea typeface="Courier New"/>
                <a:cs typeface="Courier New"/>
                <a:sym typeface="Courier New"/>
              </a:rPr>
              <a:t>users</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id</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1</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username</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"phat"</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password</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"123456"</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id</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2</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username</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"phuc"</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password</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"123456"</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id</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3</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username</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"phan"</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password</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"987654"</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chemeClr val="dk1"/>
              </a:buClr>
              <a:buSzPts val="1100"/>
              <a:buFont typeface="Arial"/>
              <a:buNone/>
            </a:pPr>
            <a:r>
              <a:rPr lang="en" sz="1050">
                <a:solidFill>
                  <a:srgbClr val="C678DD"/>
                </a:solidFill>
                <a:highlight>
                  <a:srgbClr val="282C34"/>
                </a:highlight>
                <a:latin typeface="Courier New"/>
                <a:ea typeface="Courier New"/>
                <a:cs typeface="Courier New"/>
                <a:sym typeface="Courier New"/>
              </a:rPr>
              <a:t>import</a:t>
            </a:r>
            <a:r>
              <a:rPr lang="en" sz="1050">
                <a:solidFill>
                  <a:srgbClr val="ABB2BF"/>
                </a:solidFill>
                <a:highlight>
                  <a:srgbClr val="282C34"/>
                </a:highlight>
                <a:latin typeface="Courier New"/>
                <a:ea typeface="Courier New"/>
                <a:cs typeface="Courier New"/>
                <a:sym typeface="Courier New"/>
              </a:rPr>
              <a:t> { </a:t>
            </a:r>
            <a:r>
              <a:rPr lang="en" sz="1050">
                <a:solidFill>
                  <a:srgbClr val="E06C75"/>
                </a:solidFill>
                <a:highlight>
                  <a:srgbClr val="282C34"/>
                </a:highlight>
                <a:latin typeface="Courier New"/>
                <a:ea typeface="Courier New"/>
                <a:cs typeface="Courier New"/>
                <a:sym typeface="Courier New"/>
              </a:rPr>
              <a:t>createContext</a:t>
            </a: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useContext</a:t>
            </a:r>
            <a:r>
              <a:rPr lang="en" sz="1050">
                <a:solidFill>
                  <a:srgbClr val="ABB2BF"/>
                </a:solidFill>
                <a:highlight>
                  <a:srgbClr val="282C34"/>
                </a:highlight>
                <a:latin typeface="Courier New"/>
                <a:ea typeface="Courier New"/>
                <a:cs typeface="Courier New"/>
                <a:sym typeface="Courier New"/>
              </a:rPr>
              <a:t> } </a:t>
            </a:r>
            <a:r>
              <a:rPr lang="en" sz="1050">
                <a:solidFill>
                  <a:srgbClr val="C678DD"/>
                </a:solidFill>
                <a:highlight>
                  <a:srgbClr val="282C34"/>
                </a:highlight>
                <a:latin typeface="Courier New"/>
                <a:ea typeface="Courier New"/>
                <a:cs typeface="Courier New"/>
                <a:sym typeface="Courier New"/>
              </a:rPr>
              <a:t>from</a:t>
            </a:r>
            <a:r>
              <a:rPr lang="en" sz="1050">
                <a:solidFill>
                  <a:srgbClr val="ABB2BF"/>
                </a:solidFill>
                <a:highlight>
                  <a:srgbClr val="282C34"/>
                </a:highlight>
                <a:latin typeface="Courier New"/>
                <a:ea typeface="Courier New"/>
                <a:cs typeface="Courier New"/>
                <a:sym typeface="Courier New"/>
              </a:rPr>
              <a:t> </a:t>
            </a:r>
            <a:r>
              <a:rPr lang="en" sz="1050">
                <a:solidFill>
                  <a:srgbClr val="98C379"/>
                </a:solidFill>
                <a:highlight>
                  <a:srgbClr val="282C34"/>
                </a:highlight>
                <a:latin typeface="Courier New"/>
                <a:ea typeface="Courier New"/>
                <a:cs typeface="Courier New"/>
                <a:sym typeface="Courier New"/>
              </a:rPr>
              <a:t>"react"</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678DD"/>
                </a:solidFill>
                <a:highlight>
                  <a:srgbClr val="282C34"/>
                </a:highlight>
                <a:latin typeface="Courier New"/>
                <a:ea typeface="Courier New"/>
                <a:cs typeface="Courier New"/>
                <a:sym typeface="Courier New"/>
              </a:rPr>
              <a:t>const</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pageContext</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r>
              <a:rPr lang="en" sz="1050">
                <a:solidFill>
                  <a:srgbClr val="61AFEF"/>
                </a:solidFill>
                <a:highlight>
                  <a:srgbClr val="282C34"/>
                </a:highlight>
                <a:latin typeface="Courier New"/>
                <a:ea typeface="Courier New"/>
                <a:cs typeface="Courier New"/>
                <a:sym typeface="Courier New"/>
              </a:rPr>
              <a:t>createContext</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678DD"/>
                </a:solidFill>
                <a:highlight>
                  <a:srgbClr val="282C34"/>
                </a:highlight>
                <a:latin typeface="Courier New"/>
                <a:ea typeface="Courier New"/>
                <a:cs typeface="Courier New"/>
                <a:sym typeface="Courier New"/>
              </a:rPr>
              <a:t>const</a:t>
            </a:r>
            <a:r>
              <a:rPr lang="en" sz="1050">
                <a:solidFill>
                  <a:srgbClr val="ABB2BF"/>
                </a:solidFill>
                <a:highlight>
                  <a:srgbClr val="282C34"/>
                </a:highlight>
                <a:latin typeface="Courier New"/>
                <a:ea typeface="Courier New"/>
                <a:cs typeface="Courier New"/>
                <a:sym typeface="Courier New"/>
              </a:rPr>
              <a:t> </a:t>
            </a:r>
            <a:r>
              <a:rPr lang="en" sz="1050">
                <a:solidFill>
                  <a:srgbClr val="61AFEF"/>
                </a:solidFill>
                <a:highlight>
                  <a:srgbClr val="282C34"/>
                </a:highlight>
                <a:latin typeface="Courier New"/>
                <a:ea typeface="Courier New"/>
                <a:cs typeface="Courier New"/>
                <a:sym typeface="Courier New"/>
              </a:rPr>
              <a:t>pageProvider</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 children }) </a:t>
            </a:r>
            <a:r>
              <a:rPr lang="en" sz="1050">
                <a:solidFill>
                  <a:srgbClr val="C678DD"/>
                </a:solidFill>
                <a:highlight>
                  <a:srgbClr val="282C34"/>
                </a:highlight>
                <a:latin typeface="Courier New"/>
                <a:ea typeface="Courier New"/>
                <a:cs typeface="Courier New"/>
                <a:sym typeface="Courier New"/>
              </a:rPr>
              <a:t>=&gt;</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r>
              <a:rPr lang="en" sz="1050">
                <a:solidFill>
                  <a:srgbClr val="C678DD"/>
                </a:solidFill>
                <a:highlight>
                  <a:srgbClr val="282C34"/>
                </a:highlight>
                <a:latin typeface="Courier New"/>
                <a:ea typeface="Courier New"/>
                <a:cs typeface="Courier New"/>
                <a:sym typeface="Courier New"/>
              </a:rPr>
              <a:t>return</a:t>
            </a:r>
            <a:r>
              <a:rPr lang="en" sz="1050">
                <a:solidFill>
                  <a:srgbClr val="ABB2BF"/>
                </a:solidFill>
                <a:highlight>
                  <a:srgbClr val="282C34"/>
                </a:highlight>
                <a:latin typeface="Courier New"/>
                <a:ea typeface="Courier New"/>
                <a:cs typeface="Courier New"/>
                <a:sym typeface="Courier New"/>
              </a:rPr>
              <a:t> &lt;</a:t>
            </a:r>
            <a:r>
              <a:rPr lang="en" sz="1050">
                <a:solidFill>
                  <a:srgbClr val="E5C07B"/>
                </a:solidFill>
                <a:highlight>
                  <a:srgbClr val="282C34"/>
                </a:highlight>
                <a:latin typeface="Courier New"/>
                <a:ea typeface="Courier New"/>
                <a:cs typeface="Courier New"/>
                <a:sym typeface="Courier New"/>
              </a:rPr>
              <a:t>pageContext.Provider</a:t>
            </a:r>
            <a:r>
              <a:rPr lang="en" sz="1050">
                <a:solidFill>
                  <a:srgbClr val="ABB2BF"/>
                </a:solidFill>
                <a:highlight>
                  <a:srgbClr val="282C34"/>
                </a:highlight>
                <a:latin typeface="Courier New"/>
                <a:ea typeface="Courier New"/>
                <a:cs typeface="Courier New"/>
                <a:sym typeface="Courier New"/>
              </a:rPr>
              <a:t>&gt;</a:t>
            </a:r>
            <a:r>
              <a:rPr lang="en" sz="1050">
                <a:solidFill>
                  <a:srgbClr val="BE5046"/>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children</a:t>
            </a:r>
            <a:r>
              <a:rPr lang="en" sz="1050">
                <a:solidFill>
                  <a:srgbClr val="BE5046"/>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&lt;/</a:t>
            </a:r>
            <a:r>
              <a:rPr lang="en" sz="1050">
                <a:solidFill>
                  <a:srgbClr val="E5C07B"/>
                </a:solidFill>
                <a:highlight>
                  <a:srgbClr val="282C34"/>
                </a:highlight>
                <a:latin typeface="Courier New"/>
                <a:ea typeface="Courier New"/>
                <a:cs typeface="Courier New"/>
                <a:sym typeface="Courier New"/>
              </a:rPr>
              <a:t>pageContext.Provider</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678DD"/>
                </a:solidFill>
                <a:highlight>
                  <a:srgbClr val="282C34"/>
                </a:highlight>
                <a:latin typeface="Courier New"/>
                <a:ea typeface="Courier New"/>
                <a:cs typeface="Courier New"/>
                <a:sym typeface="Courier New"/>
              </a:rPr>
              <a:t>const</a:t>
            </a:r>
            <a:r>
              <a:rPr lang="en" sz="1050">
                <a:solidFill>
                  <a:srgbClr val="ABB2BF"/>
                </a:solidFill>
                <a:highlight>
                  <a:srgbClr val="282C34"/>
                </a:highlight>
                <a:latin typeface="Courier New"/>
                <a:ea typeface="Courier New"/>
                <a:cs typeface="Courier New"/>
                <a:sym typeface="Courier New"/>
              </a:rPr>
              <a:t> </a:t>
            </a:r>
            <a:r>
              <a:rPr lang="en" sz="1050">
                <a:solidFill>
                  <a:srgbClr val="61AFEF"/>
                </a:solidFill>
                <a:highlight>
                  <a:srgbClr val="282C34"/>
                </a:highlight>
                <a:latin typeface="Courier New"/>
                <a:ea typeface="Courier New"/>
                <a:cs typeface="Courier New"/>
                <a:sym typeface="Courier New"/>
              </a:rPr>
              <a:t>usePage</a:t>
            </a:r>
            <a:r>
              <a:rPr lang="en" sz="1050">
                <a:solidFill>
                  <a:srgbClr val="ABB2BF"/>
                </a:solidFill>
                <a:highlight>
                  <a:srgbClr val="282C34"/>
                </a:highlight>
                <a:latin typeface="Courier New"/>
                <a:ea typeface="Courier New"/>
                <a:cs typeface="Courier New"/>
                <a:sym typeface="Courier New"/>
              </a:rPr>
              <a:t> </a:t>
            </a:r>
            <a:r>
              <a:rPr lang="en" sz="1050">
                <a:solidFill>
                  <a:srgbClr val="56B6C2"/>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 </a:t>
            </a:r>
            <a:r>
              <a:rPr lang="en" sz="1050">
                <a:solidFill>
                  <a:srgbClr val="C678DD"/>
                </a:solidFill>
                <a:highlight>
                  <a:srgbClr val="282C34"/>
                </a:highlight>
                <a:latin typeface="Courier New"/>
                <a:ea typeface="Courier New"/>
                <a:cs typeface="Courier New"/>
                <a:sym typeface="Courier New"/>
              </a:rPr>
              <a:t>=&gt;</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a:t>
            </a:r>
            <a:r>
              <a:rPr lang="en" sz="1050">
                <a:solidFill>
                  <a:srgbClr val="C678DD"/>
                </a:solidFill>
                <a:highlight>
                  <a:srgbClr val="282C34"/>
                </a:highlight>
                <a:latin typeface="Courier New"/>
                <a:ea typeface="Courier New"/>
                <a:cs typeface="Courier New"/>
                <a:sym typeface="Courier New"/>
              </a:rPr>
              <a:t>return</a:t>
            </a:r>
            <a:r>
              <a:rPr lang="en" sz="1050">
                <a:solidFill>
                  <a:srgbClr val="ABB2BF"/>
                </a:solidFill>
                <a:highlight>
                  <a:srgbClr val="282C34"/>
                </a:highlight>
                <a:latin typeface="Courier New"/>
                <a:ea typeface="Courier New"/>
                <a:cs typeface="Courier New"/>
                <a:sym typeface="Courier New"/>
              </a:rPr>
              <a:t> </a:t>
            </a:r>
            <a:r>
              <a:rPr lang="en" sz="1050">
                <a:solidFill>
                  <a:srgbClr val="61AFEF"/>
                </a:solidFill>
                <a:highlight>
                  <a:srgbClr val="282C34"/>
                </a:highlight>
                <a:latin typeface="Courier New"/>
                <a:ea typeface="Courier New"/>
                <a:cs typeface="Courier New"/>
                <a:sym typeface="Courier New"/>
              </a:rPr>
              <a:t>useContext</a:t>
            </a:r>
            <a:r>
              <a:rPr lang="en" sz="1050">
                <a:solidFill>
                  <a:srgbClr val="ABB2BF"/>
                </a:solidFill>
                <a:highlight>
                  <a:srgbClr val="282C34"/>
                </a:highlight>
                <a:latin typeface="Courier New"/>
                <a:ea typeface="Courier New"/>
                <a:cs typeface="Courier New"/>
                <a:sym typeface="Courier New"/>
              </a:rPr>
              <a:t>(pageContext);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678DD"/>
                </a:solidFill>
                <a:highlight>
                  <a:srgbClr val="282C34"/>
                </a:highlight>
                <a:latin typeface="Courier New"/>
                <a:ea typeface="Courier New"/>
                <a:cs typeface="Courier New"/>
                <a:sym typeface="Courier New"/>
              </a:rPr>
              <a:t>export</a:t>
            </a:r>
            <a:r>
              <a:rPr lang="en" sz="1050">
                <a:solidFill>
                  <a:srgbClr val="ABB2BF"/>
                </a:solidFill>
                <a:highlight>
                  <a:srgbClr val="282C34"/>
                </a:highlight>
                <a:latin typeface="Courier New"/>
                <a:ea typeface="Courier New"/>
                <a:cs typeface="Courier New"/>
                <a:sym typeface="Courier New"/>
              </a:rPr>
              <a:t> { </a:t>
            </a:r>
            <a:r>
              <a:rPr lang="en" sz="1050">
                <a:solidFill>
                  <a:srgbClr val="E06C75"/>
                </a:solidFill>
                <a:highlight>
                  <a:srgbClr val="282C34"/>
                </a:highlight>
                <a:latin typeface="Courier New"/>
                <a:ea typeface="Courier New"/>
                <a:cs typeface="Courier New"/>
                <a:sym typeface="Courier New"/>
              </a:rPr>
              <a:t>pageProvider</a:t>
            </a:r>
            <a:r>
              <a:rPr lang="en" sz="1050">
                <a:solidFill>
                  <a:srgbClr val="ABB2BF"/>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usePage</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BB2BF"/>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b5c714ac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b5c714ac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https://raw.githubusercontent.com/phatconex/react-learn/main/public/img/baucua/bau.png</a:t>
            </a:r>
            <a:endParaRPr/>
          </a:p>
          <a:p>
            <a:pPr indent="0" lvl="0" marL="0" rtl="0" algn="l">
              <a:spcBef>
                <a:spcPts val="0"/>
              </a:spcBef>
              <a:spcAft>
                <a:spcPts val="0"/>
              </a:spcAft>
              <a:buNone/>
            </a:pPr>
            <a:r>
              <a:rPr lang="en" u="sng">
                <a:solidFill>
                  <a:schemeClr val="hlink"/>
                </a:solidFill>
                <a:hlinkClick r:id="rId3"/>
              </a:rPr>
              <a:t>https://raw.githubusercontent.com/phatconex/react-learn/main/public/img/baucua/cua.png</a:t>
            </a:r>
            <a:endParaRPr/>
          </a:p>
          <a:p>
            <a:pPr indent="0" lvl="0" marL="0" rtl="0" algn="l">
              <a:spcBef>
                <a:spcPts val="0"/>
              </a:spcBef>
              <a:spcAft>
                <a:spcPts val="0"/>
              </a:spcAft>
              <a:buNone/>
            </a:pPr>
            <a:r>
              <a:rPr lang="en" u="sng">
                <a:solidFill>
                  <a:schemeClr val="hlink"/>
                </a:solidFill>
                <a:hlinkClick r:id="rId4"/>
              </a:rPr>
              <a:t>https://raw.githubusercontent.com/phatconex/react-learn/main/public/img/baucua/tom.png</a:t>
            </a:r>
            <a:endParaRPr/>
          </a:p>
          <a:p>
            <a:pPr indent="0" lvl="0" marL="0" rtl="0" algn="l">
              <a:spcBef>
                <a:spcPts val="0"/>
              </a:spcBef>
              <a:spcAft>
                <a:spcPts val="0"/>
              </a:spcAft>
              <a:buNone/>
            </a:pPr>
            <a:r>
              <a:rPr lang="en" u="sng">
                <a:solidFill>
                  <a:schemeClr val="hlink"/>
                </a:solidFill>
                <a:hlinkClick r:id="rId5"/>
              </a:rPr>
              <a:t>https://raw.githubusercontent.com/phatconex/react-learn/main/public/img/baucua/ca.png</a:t>
            </a:r>
            <a:endParaRPr/>
          </a:p>
          <a:p>
            <a:pPr indent="0" lvl="0" marL="0" rtl="0" algn="l">
              <a:spcBef>
                <a:spcPts val="0"/>
              </a:spcBef>
              <a:spcAft>
                <a:spcPts val="0"/>
              </a:spcAft>
              <a:buNone/>
            </a:pPr>
            <a:r>
              <a:rPr lang="en" u="sng">
                <a:solidFill>
                  <a:schemeClr val="hlink"/>
                </a:solidFill>
                <a:hlinkClick r:id="rId6"/>
              </a:rPr>
              <a:t>https://raw.githubusercontent.com/phatconex/react-learn/main/public/img/baucua/ga.png</a:t>
            </a:r>
            <a:endParaRPr/>
          </a:p>
          <a:p>
            <a:pPr indent="0" lvl="0" marL="0" rtl="0" algn="l">
              <a:spcBef>
                <a:spcPts val="0"/>
              </a:spcBef>
              <a:spcAft>
                <a:spcPts val="0"/>
              </a:spcAft>
              <a:buNone/>
            </a:pPr>
            <a:r>
              <a:rPr lang="en" u="sng">
                <a:solidFill>
                  <a:schemeClr val="hlink"/>
                </a:solidFill>
                <a:hlinkClick r:id="rId7"/>
              </a:rPr>
              <a:t>https://raw.githubusercontent.com/phatconex/react-learn/main/public/img/baucua/nai.png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8"/>
              </a:rPr>
              <a:t>https://raw.githubusercontent.com/phatconex/react-learn/main/public/img/baucua/xoc.gif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HTML</a:t>
            </a:r>
            <a:endParaRPr b="1"/>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"baucua"</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"money"</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Tiền của bạn: &lt;</a:t>
            </a:r>
            <a:r>
              <a:rPr lang="en" sz="1050">
                <a:solidFill>
                  <a:srgbClr val="E06C75"/>
                </a:solidFill>
                <a:highlight>
                  <a:srgbClr val="282C34"/>
                </a:highlight>
                <a:latin typeface="Courier New"/>
                <a:ea typeface="Courier New"/>
                <a:cs typeface="Courier New"/>
                <a:sym typeface="Courier New"/>
              </a:rPr>
              <a:t>b</a:t>
            </a:r>
            <a:r>
              <a:rPr lang="en" sz="1050">
                <a:solidFill>
                  <a:srgbClr val="ABB2BF"/>
                </a:solidFill>
                <a:highlight>
                  <a:srgbClr val="282C34"/>
                </a:highlight>
                <a:latin typeface="Courier New"/>
                <a:ea typeface="Courier New"/>
                <a:cs typeface="Courier New"/>
                <a:sym typeface="Courier New"/>
              </a:rPr>
              <a:t>&gt;100&lt;/</a:t>
            </a:r>
            <a:r>
              <a:rPr lang="en" sz="1050">
                <a:solidFill>
                  <a:srgbClr val="E06C75"/>
                </a:solidFill>
                <a:highlight>
                  <a:srgbClr val="282C34"/>
                </a:highlight>
                <a:latin typeface="Courier New"/>
                <a:ea typeface="Courier New"/>
                <a:cs typeface="Courier New"/>
                <a:sym typeface="Courier New"/>
              </a:rPr>
              <a:t>b</a:t>
            </a:r>
            <a:r>
              <a:rPr lang="en" sz="1050">
                <a:solidFill>
                  <a:srgbClr val="ABB2BF"/>
                </a:solidFill>
                <a:highlight>
                  <a:srgbClr val="282C34"/>
                </a:highlight>
                <a:latin typeface="Courier New"/>
                <a:ea typeface="Courier New"/>
                <a:cs typeface="Courier New"/>
                <a:sym typeface="Courier New"/>
              </a:rPr>
              <a:t>&gt; tr</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"result"</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Bạn chọn: &lt;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&gt;Bau,Cua,Tom&lt;/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Xốc ra: &lt;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&gt;Bau,Cua,Tom&lt;/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"board"</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"item"</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img</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src</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alt</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input</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type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"checkbox"</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"choose"</a:t>
            </a:r>
            <a:r>
              <a:rPr lang="en" sz="1050">
                <a:solidFill>
                  <a:srgbClr val="ABB2BF"/>
                </a:solidFill>
                <a:highlight>
                  <a:srgbClr val="282C34"/>
                </a:highlight>
                <a:latin typeface="Courier New"/>
                <a:ea typeface="Courier New"/>
                <a:cs typeface="Courier New"/>
                <a:sym typeface="Courier New"/>
              </a:rPr>
              <a:t> /&gt;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"img"</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img</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src</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"img/baucua/xoc.gif"</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alt</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button</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"play"</a:t>
            </a:r>
            <a:r>
              <a:rPr lang="en" sz="1050">
                <a:solidFill>
                  <a:srgbClr val="ABB2BF"/>
                </a:solidFill>
                <a:highlight>
                  <a:srgbClr val="282C34"/>
                </a:highlight>
                <a:latin typeface="Courier New"/>
                <a:ea typeface="Courier New"/>
                <a:cs typeface="Courier New"/>
                <a:sym typeface="Courier New"/>
              </a:rPr>
              <a:t>&gt;Chơi luôn&lt;/</a:t>
            </a:r>
            <a:r>
              <a:rPr lang="en" sz="1050">
                <a:solidFill>
                  <a:srgbClr val="E06C75"/>
                </a:solidFill>
                <a:highlight>
                  <a:srgbClr val="282C34"/>
                </a:highlight>
                <a:latin typeface="Courier New"/>
                <a:ea typeface="Courier New"/>
                <a:cs typeface="Courier New"/>
                <a:sym typeface="Courier New"/>
              </a:rPr>
              <a:t>button</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CSS</a:t>
            </a:r>
            <a:endParaRPr b="1"/>
          </a:p>
          <a:p>
            <a:pPr indent="0" lvl="0" marL="0" rtl="0" algn="l">
              <a:spcBef>
                <a:spcPts val="0"/>
              </a:spcBef>
              <a:spcAft>
                <a:spcPts val="0"/>
              </a:spcAft>
              <a:buClr>
                <a:schemeClr val="dk1"/>
              </a:buClr>
              <a:buSzPts val="1100"/>
              <a:buFont typeface="Arial"/>
              <a:buNone/>
            </a:pPr>
            <a:r>
              <a:rPr b="1" lang="en"/>
              <a:t>* {</a:t>
            </a:r>
            <a:endParaRPr b="1"/>
          </a:p>
          <a:p>
            <a:pPr indent="0" lvl="0" marL="0" rtl="0" algn="l">
              <a:spcBef>
                <a:spcPts val="0"/>
              </a:spcBef>
              <a:spcAft>
                <a:spcPts val="0"/>
              </a:spcAft>
              <a:buClr>
                <a:schemeClr val="dk1"/>
              </a:buClr>
              <a:buSzPts val="1100"/>
              <a:buFont typeface="Arial"/>
              <a:buNone/>
            </a:pPr>
            <a:r>
              <a:rPr b="1" lang="en"/>
              <a:t>    margin: 0;</a:t>
            </a:r>
            <a:endParaRPr b="1"/>
          </a:p>
          <a:p>
            <a:pPr indent="0" lvl="0" marL="0" rtl="0" algn="l">
              <a:spcBef>
                <a:spcPts val="0"/>
              </a:spcBef>
              <a:spcAft>
                <a:spcPts val="0"/>
              </a:spcAft>
              <a:buClr>
                <a:schemeClr val="dk1"/>
              </a:buClr>
              <a:buSzPts val="1100"/>
              <a:buFont typeface="Arial"/>
              <a:buNone/>
            </a:pPr>
            <a:r>
              <a:rPr b="1" lang="en"/>
              <a:t>    padding: 0;</a:t>
            </a:r>
            <a:endParaRPr b="1"/>
          </a:p>
          <a:p>
            <a:pPr indent="0" lvl="0" marL="0" rtl="0" algn="l">
              <a:spcBef>
                <a:spcPts val="0"/>
              </a:spcBef>
              <a:spcAft>
                <a:spcPts val="0"/>
              </a:spcAft>
              <a:buClr>
                <a:schemeClr val="dk1"/>
              </a:buClr>
              <a:buSzPts val="1100"/>
              <a:buFont typeface="Arial"/>
              <a:buNone/>
            </a:pPr>
            <a:r>
              <a:rPr b="1" lang="en"/>
              <a:t>    box-sizing: border-box;</a:t>
            </a:r>
            <a:endParaRPr b="1"/>
          </a:p>
          <a:p>
            <a:pPr indent="0" lvl="0" marL="0" rtl="0" algn="l">
              <a:spcBef>
                <a:spcPts val="0"/>
              </a:spcBef>
              <a:spcAft>
                <a:spcPts val="0"/>
              </a:spcAft>
              <a:buClr>
                <a:schemeClr val="dk1"/>
              </a:buClr>
              <a:buSzPts val="1100"/>
              <a:buFont typeface="Arial"/>
              <a:buNone/>
            </a:pPr>
            <a:r>
              <a:rPr b="1" lang="en"/>
              <a:t>}</a:t>
            </a:r>
            <a:endParaRPr b="1"/>
          </a:p>
          <a:p>
            <a:pPr indent="0" lvl="0" marL="0" rtl="0" algn="l">
              <a:spcBef>
                <a:spcPts val="0"/>
              </a:spcBef>
              <a:spcAft>
                <a:spcPts val="0"/>
              </a:spcAft>
              <a:buClr>
                <a:schemeClr val="dk1"/>
              </a:buClr>
              <a:buSzPts val="1100"/>
              <a:buFont typeface="Arial"/>
              <a:buNone/>
            </a:pPr>
            <a:r>
              <a:rPr b="1" lang="en"/>
              <a:t>.baucua {</a:t>
            </a:r>
            <a:endParaRPr b="1"/>
          </a:p>
          <a:p>
            <a:pPr indent="0" lvl="0" marL="0" rtl="0" algn="l">
              <a:spcBef>
                <a:spcPts val="0"/>
              </a:spcBef>
              <a:spcAft>
                <a:spcPts val="0"/>
              </a:spcAft>
              <a:buClr>
                <a:schemeClr val="dk1"/>
              </a:buClr>
              <a:buSzPts val="1100"/>
              <a:buFont typeface="Arial"/>
              <a:buNone/>
            </a:pPr>
            <a:r>
              <a:rPr b="1" lang="en"/>
              <a:t>    background-color: #e5c68d;</a:t>
            </a:r>
            <a:endParaRPr b="1"/>
          </a:p>
          <a:p>
            <a:pPr indent="0" lvl="0" marL="0" rtl="0" algn="l">
              <a:spcBef>
                <a:spcPts val="0"/>
              </a:spcBef>
              <a:spcAft>
                <a:spcPts val="0"/>
              </a:spcAft>
              <a:buClr>
                <a:schemeClr val="dk1"/>
              </a:buClr>
              <a:buSzPts val="1100"/>
              <a:buFont typeface="Arial"/>
              <a:buNone/>
            </a:pPr>
            <a:r>
              <a:rPr b="1" lang="en"/>
              <a:t>    width: 40%;</a:t>
            </a:r>
            <a:endParaRPr b="1"/>
          </a:p>
          <a:p>
            <a:pPr indent="0" lvl="0" marL="0" rtl="0" algn="l">
              <a:spcBef>
                <a:spcPts val="0"/>
              </a:spcBef>
              <a:spcAft>
                <a:spcPts val="0"/>
              </a:spcAft>
              <a:buClr>
                <a:schemeClr val="dk1"/>
              </a:buClr>
              <a:buSzPts val="1100"/>
              <a:buFont typeface="Arial"/>
              <a:buNone/>
            </a:pPr>
            <a:r>
              <a:rPr b="1" lang="en"/>
              <a:t>    margin: 50px auto;</a:t>
            </a:r>
            <a:endParaRPr b="1"/>
          </a:p>
          <a:p>
            <a:pPr indent="0" lvl="0" marL="0" rtl="0" algn="l">
              <a:spcBef>
                <a:spcPts val="0"/>
              </a:spcBef>
              <a:spcAft>
                <a:spcPts val="0"/>
              </a:spcAft>
              <a:buClr>
                <a:schemeClr val="dk1"/>
              </a:buClr>
              <a:buSzPts val="1100"/>
              <a:buFont typeface="Arial"/>
              <a:buNone/>
            </a:pPr>
            <a:r>
              <a:rPr b="1" lang="en"/>
              <a:t>    padding: 20px;</a:t>
            </a:r>
            <a:endParaRPr b="1"/>
          </a:p>
          <a:p>
            <a:pPr indent="0" lvl="0" marL="0" rtl="0" algn="l">
              <a:spcBef>
                <a:spcPts val="0"/>
              </a:spcBef>
              <a:spcAft>
                <a:spcPts val="0"/>
              </a:spcAft>
              <a:buClr>
                <a:schemeClr val="dk1"/>
              </a:buClr>
              <a:buSzPts val="1100"/>
              <a:buFont typeface="Arial"/>
              <a:buNone/>
            </a:pPr>
            <a:r>
              <a:rPr b="1" lang="en"/>
              <a:t>    border-radius: 4px;</a:t>
            </a:r>
            <a:endParaRPr b="1"/>
          </a:p>
          <a:p>
            <a:pPr indent="0" lvl="0" marL="0" rtl="0" algn="l">
              <a:spcBef>
                <a:spcPts val="0"/>
              </a:spcBef>
              <a:spcAft>
                <a:spcPts val="0"/>
              </a:spcAft>
              <a:buClr>
                <a:schemeClr val="dk1"/>
              </a:buClr>
              <a:buSzPts val="1100"/>
              <a:buFont typeface="Arial"/>
              <a:buNone/>
            </a:pPr>
            <a:r>
              <a:rPr b="1" lang="en"/>
              <a:t>}</a:t>
            </a:r>
            <a:endParaRPr b="1"/>
          </a:p>
          <a:p>
            <a:pPr indent="0" lvl="0" marL="0" rtl="0" algn="l">
              <a:spcBef>
                <a:spcPts val="0"/>
              </a:spcBef>
              <a:spcAft>
                <a:spcPts val="0"/>
              </a:spcAft>
              <a:buClr>
                <a:schemeClr val="dk1"/>
              </a:buClr>
              <a:buSzPts val="1100"/>
              <a:buFont typeface="Arial"/>
              <a:buNone/>
            </a:pPr>
            <a:r>
              <a:rPr b="1" lang="en"/>
              <a:t>.money {</a:t>
            </a:r>
            <a:endParaRPr b="1"/>
          </a:p>
          <a:p>
            <a:pPr indent="0" lvl="0" marL="0" rtl="0" algn="l">
              <a:spcBef>
                <a:spcPts val="0"/>
              </a:spcBef>
              <a:spcAft>
                <a:spcPts val="0"/>
              </a:spcAft>
              <a:buClr>
                <a:schemeClr val="dk1"/>
              </a:buClr>
              <a:buSzPts val="1100"/>
              <a:buFont typeface="Arial"/>
              <a:buNone/>
            </a:pPr>
            <a:r>
              <a:rPr b="1" lang="en"/>
              <a:t>    text-align: center;</a:t>
            </a:r>
            <a:endParaRPr b="1"/>
          </a:p>
          <a:p>
            <a:pPr indent="0" lvl="0" marL="0" rtl="0" algn="l">
              <a:spcBef>
                <a:spcPts val="0"/>
              </a:spcBef>
              <a:spcAft>
                <a:spcPts val="0"/>
              </a:spcAft>
              <a:buClr>
                <a:schemeClr val="dk1"/>
              </a:buClr>
              <a:buSzPts val="1100"/>
              <a:buFont typeface="Arial"/>
              <a:buNone/>
            </a:pPr>
            <a:r>
              <a:rPr b="1" lang="en"/>
              <a:t>    color: #b64936;</a:t>
            </a:r>
            <a:endParaRPr b="1"/>
          </a:p>
          <a:p>
            <a:pPr indent="0" lvl="0" marL="0" rtl="0" algn="l">
              <a:spcBef>
                <a:spcPts val="0"/>
              </a:spcBef>
              <a:spcAft>
                <a:spcPts val="0"/>
              </a:spcAft>
              <a:buClr>
                <a:schemeClr val="dk1"/>
              </a:buClr>
              <a:buSzPts val="1100"/>
              <a:buFont typeface="Arial"/>
              <a:buNone/>
            </a:pPr>
            <a:r>
              <a:rPr b="1" lang="en"/>
              <a:t>    font-size: 30px;</a:t>
            </a:r>
            <a:endParaRPr b="1"/>
          </a:p>
          <a:p>
            <a:pPr indent="0" lvl="0" marL="0" rtl="0" algn="l">
              <a:spcBef>
                <a:spcPts val="0"/>
              </a:spcBef>
              <a:spcAft>
                <a:spcPts val="0"/>
              </a:spcAft>
              <a:buClr>
                <a:schemeClr val="dk1"/>
              </a:buClr>
              <a:buSzPts val="1100"/>
              <a:buFont typeface="Arial"/>
              <a:buNone/>
            </a:pPr>
            <a:r>
              <a:rPr b="1" lang="en"/>
              <a:t>}</a:t>
            </a:r>
            <a:endParaRPr b="1"/>
          </a:p>
          <a:p>
            <a:pPr indent="0" lvl="0" marL="0" rtl="0" algn="l">
              <a:spcBef>
                <a:spcPts val="0"/>
              </a:spcBef>
              <a:spcAft>
                <a:spcPts val="0"/>
              </a:spcAft>
              <a:buClr>
                <a:schemeClr val="dk1"/>
              </a:buClr>
              <a:buSzPts val="1100"/>
              <a:buFont typeface="Arial"/>
              <a:buNone/>
            </a:pPr>
            <a:r>
              <a:rPr b="1" lang="en"/>
              <a:t>.result {</a:t>
            </a:r>
            <a:endParaRPr b="1"/>
          </a:p>
          <a:p>
            <a:pPr indent="0" lvl="0" marL="0" rtl="0" algn="l">
              <a:spcBef>
                <a:spcPts val="0"/>
              </a:spcBef>
              <a:spcAft>
                <a:spcPts val="0"/>
              </a:spcAft>
              <a:buClr>
                <a:schemeClr val="dk1"/>
              </a:buClr>
              <a:buSzPts val="1100"/>
              <a:buFont typeface="Arial"/>
              <a:buNone/>
            </a:pPr>
            <a:r>
              <a:rPr b="1" lang="en"/>
              <a:t>    text-align: center;</a:t>
            </a:r>
            <a:endParaRPr b="1"/>
          </a:p>
          <a:p>
            <a:pPr indent="0" lvl="0" marL="0" rtl="0" algn="l">
              <a:spcBef>
                <a:spcPts val="0"/>
              </a:spcBef>
              <a:spcAft>
                <a:spcPts val="0"/>
              </a:spcAft>
              <a:buClr>
                <a:schemeClr val="dk1"/>
              </a:buClr>
              <a:buSzPts val="1100"/>
              <a:buFont typeface="Arial"/>
              <a:buNone/>
            </a:pPr>
            <a:r>
              <a:rPr b="1" lang="en"/>
              <a:t>    margin-bottom: 10px;</a:t>
            </a:r>
            <a:endParaRPr b="1"/>
          </a:p>
          <a:p>
            <a:pPr indent="0" lvl="0" marL="0" rtl="0" algn="l">
              <a:spcBef>
                <a:spcPts val="0"/>
              </a:spcBef>
              <a:spcAft>
                <a:spcPts val="0"/>
              </a:spcAft>
              <a:buClr>
                <a:schemeClr val="dk1"/>
              </a:buClr>
              <a:buSzPts val="1100"/>
              <a:buFont typeface="Arial"/>
              <a:buNone/>
            </a:pPr>
            <a:r>
              <a:rPr b="1" lang="en"/>
              <a:t>    color: #b64936;</a:t>
            </a:r>
            <a:endParaRPr b="1"/>
          </a:p>
          <a:p>
            <a:pPr indent="0" lvl="0" marL="0" rtl="0" algn="l">
              <a:spcBef>
                <a:spcPts val="0"/>
              </a:spcBef>
              <a:spcAft>
                <a:spcPts val="0"/>
              </a:spcAft>
              <a:buClr>
                <a:schemeClr val="dk1"/>
              </a:buClr>
              <a:buSzPts val="1100"/>
              <a:buFont typeface="Arial"/>
              <a:buNone/>
            </a:pPr>
            <a:r>
              <a:rPr b="1" lang="en"/>
              <a:t>    font-size: 20px;</a:t>
            </a:r>
            <a:endParaRPr b="1"/>
          </a:p>
          <a:p>
            <a:pPr indent="0" lvl="0" marL="0" rtl="0" algn="l">
              <a:spcBef>
                <a:spcPts val="0"/>
              </a:spcBef>
              <a:spcAft>
                <a:spcPts val="0"/>
              </a:spcAft>
              <a:buClr>
                <a:schemeClr val="dk1"/>
              </a:buClr>
              <a:buSzPts val="1100"/>
              <a:buFont typeface="Arial"/>
              <a:buNone/>
            </a:pPr>
            <a:r>
              <a:rPr b="1" lang="en"/>
              <a:t>}</a:t>
            </a:r>
            <a:endParaRPr b="1"/>
          </a:p>
          <a:p>
            <a:pPr indent="0" lvl="0" marL="0" rtl="0" algn="l">
              <a:spcBef>
                <a:spcPts val="0"/>
              </a:spcBef>
              <a:spcAft>
                <a:spcPts val="0"/>
              </a:spcAft>
              <a:buClr>
                <a:schemeClr val="dk1"/>
              </a:buClr>
              <a:buSzPts val="1100"/>
              <a:buFont typeface="Arial"/>
              <a:buNone/>
            </a:pPr>
            <a:r>
              <a:rPr b="1" lang="en"/>
              <a:t>.result p {</a:t>
            </a:r>
            <a:endParaRPr b="1"/>
          </a:p>
          <a:p>
            <a:pPr indent="0" lvl="0" marL="0" rtl="0" algn="l">
              <a:spcBef>
                <a:spcPts val="0"/>
              </a:spcBef>
              <a:spcAft>
                <a:spcPts val="0"/>
              </a:spcAft>
              <a:buClr>
                <a:schemeClr val="dk1"/>
              </a:buClr>
              <a:buSzPts val="1100"/>
              <a:buFont typeface="Arial"/>
              <a:buNone/>
            </a:pPr>
            <a:r>
              <a:rPr b="1" lang="en"/>
              <a:t>    margin-bottom: 10px;</a:t>
            </a:r>
            <a:endParaRPr b="1"/>
          </a:p>
          <a:p>
            <a:pPr indent="0" lvl="0" marL="0" rtl="0" algn="l">
              <a:spcBef>
                <a:spcPts val="0"/>
              </a:spcBef>
              <a:spcAft>
                <a:spcPts val="0"/>
              </a:spcAft>
              <a:buClr>
                <a:schemeClr val="dk1"/>
              </a:buClr>
              <a:buSzPts val="1100"/>
              <a:buFont typeface="Arial"/>
              <a:buNone/>
            </a:pPr>
            <a:r>
              <a:rPr b="1" lang="en"/>
              <a:t>}</a:t>
            </a:r>
            <a:endParaRPr b="1"/>
          </a:p>
          <a:p>
            <a:pPr indent="0" lvl="0" marL="0" rtl="0" algn="l">
              <a:spcBef>
                <a:spcPts val="0"/>
              </a:spcBef>
              <a:spcAft>
                <a:spcPts val="0"/>
              </a:spcAft>
              <a:buClr>
                <a:schemeClr val="dk1"/>
              </a:buClr>
              <a:buSzPts val="1100"/>
              <a:buFont typeface="Arial"/>
              <a:buNone/>
            </a:pPr>
            <a:r>
              <a:rPr b="1" lang="en"/>
              <a:t>.result p span {</a:t>
            </a:r>
            <a:endParaRPr b="1"/>
          </a:p>
          <a:p>
            <a:pPr indent="0" lvl="0" marL="0" rtl="0" algn="l">
              <a:spcBef>
                <a:spcPts val="0"/>
              </a:spcBef>
              <a:spcAft>
                <a:spcPts val="0"/>
              </a:spcAft>
              <a:buClr>
                <a:schemeClr val="dk1"/>
              </a:buClr>
              <a:buSzPts val="1100"/>
              <a:buFont typeface="Arial"/>
              <a:buNone/>
            </a:pPr>
            <a:r>
              <a:rPr b="1" lang="en"/>
              <a:t>    font-weight: bold;</a:t>
            </a:r>
            <a:endParaRPr b="1"/>
          </a:p>
          <a:p>
            <a:pPr indent="0" lvl="0" marL="0" rtl="0" algn="l">
              <a:spcBef>
                <a:spcPts val="0"/>
              </a:spcBef>
              <a:spcAft>
                <a:spcPts val="0"/>
              </a:spcAft>
              <a:buClr>
                <a:schemeClr val="dk1"/>
              </a:buClr>
              <a:buSzPts val="1100"/>
              <a:buFont typeface="Arial"/>
              <a:buNone/>
            </a:pPr>
            <a:r>
              <a:rPr b="1" lang="en"/>
              <a:t>}</a:t>
            </a:r>
            <a:endParaRPr b="1"/>
          </a:p>
          <a:p>
            <a:pPr indent="0" lvl="0" marL="0" rtl="0" algn="l">
              <a:spcBef>
                <a:spcPts val="0"/>
              </a:spcBef>
              <a:spcAft>
                <a:spcPts val="0"/>
              </a:spcAft>
              <a:buClr>
                <a:schemeClr val="dk1"/>
              </a:buClr>
              <a:buSzPts val="1100"/>
              <a:buFont typeface="Arial"/>
              <a:buNone/>
            </a:pPr>
            <a:r>
              <a:rPr b="1" lang="en"/>
              <a:t>.board {</a:t>
            </a:r>
            <a:endParaRPr b="1"/>
          </a:p>
          <a:p>
            <a:pPr indent="0" lvl="0" marL="0" rtl="0" algn="l">
              <a:spcBef>
                <a:spcPts val="0"/>
              </a:spcBef>
              <a:spcAft>
                <a:spcPts val="0"/>
              </a:spcAft>
              <a:buClr>
                <a:schemeClr val="dk1"/>
              </a:buClr>
              <a:buSzPts val="1100"/>
              <a:buFont typeface="Arial"/>
              <a:buNone/>
            </a:pPr>
            <a:r>
              <a:rPr b="1" lang="en"/>
              <a:t>    display: flex;</a:t>
            </a:r>
            <a:endParaRPr b="1"/>
          </a:p>
          <a:p>
            <a:pPr indent="0" lvl="0" marL="0" rtl="0" algn="l">
              <a:spcBef>
                <a:spcPts val="0"/>
              </a:spcBef>
              <a:spcAft>
                <a:spcPts val="0"/>
              </a:spcAft>
              <a:buClr>
                <a:schemeClr val="dk1"/>
              </a:buClr>
              <a:buSzPts val="1100"/>
              <a:buFont typeface="Arial"/>
              <a:buNone/>
            </a:pPr>
            <a:r>
              <a:rPr b="1" lang="en"/>
              <a:t>    flex-wrap: wrap;</a:t>
            </a:r>
            <a:endParaRPr b="1"/>
          </a:p>
          <a:p>
            <a:pPr indent="0" lvl="0" marL="0" rtl="0" algn="l">
              <a:spcBef>
                <a:spcPts val="0"/>
              </a:spcBef>
              <a:spcAft>
                <a:spcPts val="0"/>
              </a:spcAft>
              <a:buClr>
                <a:schemeClr val="dk1"/>
              </a:buClr>
              <a:buSzPts val="1100"/>
              <a:buFont typeface="Arial"/>
              <a:buNone/>
            </a:pPr>
            <a:r>
              <a:rPr b="1" lang="en"/>
              <a:t>    justify-content: space-between;</a:t>
            </a:r>
            <a:endParaRPr b="1"/>
          </a:p>
          <a:p>
            <a:pPr indent="0" lvl="0" marL="0" rtl="0" algn="l">
              <a:spcBef>
                <a:spcPts val="0"/>
              </a:spcBef>
              <a:spcAft>
                <a:spcPts val="0"/>
              </a:spcAft>
              <a:buClr>
                <a:schemeClr val="dk1"/>
              </a:buClr>
              <a:buSzPts val="1100"/>
              <a:buFont typeface="Arial"/>
              <a:buNone/>
            </a:pPr>
            <a:r>
              <a:rPr b="1" lang="en"/>
              <a:t>    gap: 10px;</a:t>
            </a:r>
            <a:endParaRPr b="1"/>
          </a:p>
          <a:p>
            <a:pPr indent="0" lvl="0" marL="0" rtl="0" algn="l">
              <a:spcBef>
                <a:spcPts val="0"/>
              </a:spcBef>
              <a:spcAft>
                <a:spcPts val="0"/>
              </a:spcAft>
              <a:buClr>
                <a:schemeClr val="dk1"/>
              </a:buClr>
              <a:buSzPts val="1100"/>
              <a:buFont typeface="Arial"/>
              <a:buNone/>
            </a:pPr>
            <a:r>
              <a:rPr b="1" lang="en"/>
              <a:t>}</a:t>
            </a:r>
            <a:endParaRPr b="1"/>
          </a:p>
          <a:p>
            <a:pPr indent="0" lvl="0" marL="0" rtl="0" algn="l">
              <a:spcBef>
                <a:spcPts val="0"/>
              </a:spcBef>
              <a:spcAft>
                <a:spcPts val="0"/>
              </a:spcAft>
              <a:buClr>
                <a:schemeClr val="dk1"/>
              </a:buClr>
              <a:buSzPts val="1100"/>
              <a:buFont typeface="Arial"/>
              <a:buNone/>
            </a:pPr>
            <a:r>
              <a:rPr b="1" lang="en"/>
              <a:t>.board .item {</a:t>
            </a:r>
            <a:endParaRPr b="1"/>
          </a:p>
          <a:p>
            <a:pPr indent="0" lvl="0" marL="0" rtl="0" algn="l">
              <a:spcBef>
                <a:spcPts val="0"/>
              </a:spcBef>
              <a:spcAft>
                <a:spcPts val="0"/>
              </a:spcAft>
              <a:buClr>
                <a:schemeClr val="dk1"/>
              </a:buClr>
              <a:buSzPts val="1100"/>
              <a:buFont typeface="Arial"/>
              <a:buNone/>
            </a:pPr>
            <a:r>
              <a:rPr b="1" lang="en"/>
              <a:t>    width: calc(100% / 3 - 10px);</a:t>
            </a:r>
            <a:endParaRPr b="1"/>
          </a:p>
          <a:p>
            <a:pPr indent="0" lvl="0" marL="0" rtl="0" algn="l">
              <a:spcBef>
                <a:spcPts val="0"/>
              </a:spcBef>
              <a:spcAft>
                <a:spcPts val="0"/>
              </a:spcAft>
              <a:buClr>
                <a:schemeClr val="dk1"/>
              </a:buClr>
              <a:buSzPts val="1100"/>
              <a:buFont typeface="Arial"/>
              <a:buNone/>
            </a:pPr>
            <a:r>
              <a:rPr b="1" lang="en"/>
              <a:t>    text-align: center;</a:t>
            </a:r>
            <a:endParaRPr b="1"/>
          </a:p>
          <a:p>
            <a:pPr indent="0" lvl="0" marL="0" rtl="0" algn="l">
              <a:spcBef>
                <a:spcPts val="0"/>
              </a:spcBef>
              <a:spcAft>
                <a:spcPts val="0"/>
              </a:spcAft>
              <a:buClr>
                <a:schemeClr val="dk1"/>
              </a:buClr>
              <a:buSzPts val="1100"/>
              <a:buFont typeface="Arial"/>
              <a:buNone/>
            </a:pPr>
            <a:r>
              <a:rPr b="1" lang="en"/>
              <a:t>}</a:t>
            </a:r>
            <a:endParaRPr b="1"/>
          </a:p>
          <a:p>
            <a:pPr indent="0" lvl="0" marL="0" rtl="0" algn="l">
              <a:spcBef>
                <a:spcPts val="0"/>
              </a:spcBef>
              <a:spcAft>
                <a:spcPts val="0"/>
              </a:spcAft>
              <a:buClr>
                <a:schemeClr val="dk1"/>
              </a:buClr>
              <a:buSzPts val="1100"/>
              <a:buFont typeface="Arial"/>
              <a:buNone/>
            </a:pPr>
            <a:r>
              <a:rPr b="1" lang="en"/>
              <a:t>.board .item input {</a:t>
            </a:r>
            <a:endParaRPr b="1"/>
          </a:p>
          <a:p>
            <a:pPr indent="0" lvl="0" marL="0" rtl="0" algn="l">
              <a:spcBef>
                <a:spcPts val="0"/>
              </a:spcBef>
              <a:spcAft>
                <a:spcPts val="0"/>
              </a:spcAft>
              <a:buClr>
                <a:schemeClr val="dk1"/>
              </a:buClr>
              <a:buSzPts val="1100"/>
              <a:buFont typeface="Arial"/>
              <a:buNone/>
            </a:pPr>
            <a:r>
              <a:rPr b="1" lang="en"/>
              <a:t>    width: 20px;</a:t>
            </a:r>
            <a:endParaRPr b="1"/>
          </a:p>
          <a:p>
            <a:pPr indent="0" lvl="0" marL="0" rtl="0" algn="l">
              <a:spcBef>
                <a:spcPts val="0"/>
              </a:spcBef>
              <a:spcAft>
                <a:spcPts val="0"/>
              </a:spcAft>
              <a:buClr>
                <a:schemeClr val="dk1"/>
              </a:buClr>
              <a:buSzPts val="1100"/>
              <a:buFont typeface="Arial"/>
              <a:buNone/>
            </a:pPr>
            <a:r>
              <a:rPr b="1" lang="en"/>
              <a:t>    height: 20px;</a:t>
            </a:r>
            <a:endParaRPr b="1"/>
          </a:p>
          <a:p>
            <a:pPr indent="0" lvl="0" marL="0" rtl="0" algn="l">
              <a:spcBef>
                <a:spcPts val="0"/>
              </a:spcBef>
              <a:spcAft>
                <a:spcPts val="0"/>
              </a:spcAft>
              <a:buClr>
                <a:schemeClr val="dk1"/>
              </a:buClr>
              <a:buSzPts val="1100"/>
              <a:buFont typeface="Arial"/>
              <a:buNone/>
            </a:pPr>
            <a:r>
              <a:rPr b="1" lang="en"/>
              <a:t>    margin-top: 15px;</a:t>
            </a:r>
            <a:endParaRPr b="1"/>
          </a:p>
          <a:p>
            <a:pPr indent="0" lvl="0" marL="0" rtl="0" algn="l">
              <a:spcBef>
                <a:spcPts val="0"/>
              </a:spcBef>
              <a:spcAft>
                <a:spcPts val="0"/>
              </a:spcAft>
              <a:buClr>
                <a:schemeClr val="dk1"/>
              </a:buClr>
              <a:buSzPts val="1100"/>
              <a:buFont typeface="Arial"/>
              <a:buNone/>
            </a:pPr>
            <a:r>
              <a:rPr b="1" lang="en"/>
              <a:t>}</a:t>
            </a:r>
            <a:endParaRPr b="1"/>
          </a:p>
          <a:p>
            <a:pPr indent="0" lvl="0" marL="0" rtl="0" algn="l">
              <a:spcBef>
                <a:spcPts val="0"/>
              </a:spcBef>
              <a:spcAft>
                <a:spcPts val="0"/>
              </a:spcAft>
              <a:buClr>
                <a:schemeClr val="dk1"/>
              </a:buClr>
              <a:buSzPts val="1100"/>
              <a:buFont typeface="Arial"/>
              <a:buNone/>
            </a:pPr>
            <a:r>
              <a:rPr b="1" lang="en"/>
              <a:t>.play {</a:t>
            </a:r>
            <a:endParaRPr b="1"/>
          </a:p>
          <a:p>
            <a:pPr indent="0" lvl="0" marL="0" rtl="0" algn="l">
              <a:spcBef>
                <a:spcPts val="0"/>
              </a:spcBef>
              <a:spcAft>
                <a:spcPts val="0"/>
              </a:spcAft>
              <a:buClr>
                <a:schemeClr val="dk1"/>
              </a:buClr>
              <a:buSzPts val="1100"/>
              <a:buFont typeface="Arial"/>
              <a:buNone/>
            </a:pPr>
            <a:r>
              <a:rPr b="1" lang="en"/>
              <a:t>    width: 30%;</a:t>
            </a:r>
            <a:endParaRPr b="1"/>
          </a:p>
          <a:p>
            <a:pPr indent="0" lvl="0" marL="0" rtl="0" algn="l">
              <a:spcBef>
                <a:spcPts val="0"/>
              </a:spcBef>
              <a:spcAft>
                <a:spcPts val="0"/>
              </a:spcAft>
              <a:buClr>
                <a:schemeClr val="dk1"/>
              </a:buClr>
              <a:buSzPts val="1100"/>
              <a:buFont typeface="Arial"/>
              <a:buNone/>
            </a:pPr>
            <a:r>
              <a:rPr b="1" lang="en"/>
              <a:t>    background-color: #b64936;</a:t>
            </a:r>
            <a:endParaRPr b="1"/>
          </a:p>
          <a:p>
            <a:pPr indent="0" lvl="0" marL="0" rtl="0" algn="l">
              <a:spcBef>
                <a:spcPts val="0"/>
              </a:spcBef>
              <a:spcAft>
                <a:spcPts val="0"/>
              </a:spcAft>
              <a:buClr>
                <a:schemeClr val="dk1"/>
              </a:buClr>
              <a:buSzPts val="1100"/>
              <a:buFont typeface="Arial"/>
              <a:buNone/>
            </a:pPr>
            <a:r>
              <a:rPr b="1" lang="en"/>
              <a:t>    margin: 15px auto 0;</a:t>
            </a:r>
            <a:endParaRPr b="1"/>
          </a:p>
          <a:p>
            <a:pPr indent="0" lvl="0" marL="0" rtl="0" algn="l">
              <a:spcBef>
                <a:spcPts val="0"/>
              </a:spcBef>
              <a:spcAft>
                <a:spcPts val="0"/>
              </a:spcAft>
              <a:buClr>
                <a:schemeClr val="dk1"/>
              </a:buClr>
              <a:buSzPts val="1100"/>
              <a:buFont typeface="Arial"/>
              <a:buNone/>
            </a:pPr>
            <a:r>
              <a:rPr b="1" lang="en"/>
              <a:t>    display: block;</a:t>
            </a:r>
            <a:endParaRPr b="1"/>
          </a:p>
          <a:p>
            <a:pPr indent="0" lvl="0" marL="0" rtl="0" algn="l">
              <a:spcBef>
                <a:spcPts val="0"/>
              </a:spcBef>
              <a:spcAft>
                <a:spcPts val="0"/>
              </a:spcAft>
              <a:buClr>
                <a:schemeClr val="dk1"/>
              </a:buClr>
              <a:buSzPts val="1100"/>
              <a:buFont typeface="Arial"/>
              <a:buNone/>
            </a:pPr>
            <a:r>
              <a:rPr b="1" lang="en"/>
              <a:t>    padding: 10px 0;</a:t>
            </a:r>
            <a:endParaRPr b="1"/>
          </a:p>
          <a:p>
            <a:pPr indent="0" lvl="0" marL="0" rtl="0" algn="l">
              <a:spcBef>
                <a:spcPts val="0"/>
              </a:spcBef>
              <a:spcAft>
                <a:spcPts val="0"/>
              </a:spcAft>
              <a:buClr>
                <a:schemeClr val="dk1"/>
              </a:buClr>
              <a:buSzPts val="1100"/>
              <a:buFont typeface="Arial"/>
              <a:buNone/>
            </a:pPr>
            <a:r>
              <a:rPr b="1" lang="en"/>
              <a:t>    border-radius: 5px;</a:t>
            </a:r>
            <a:endParaRPr b="1"/>
          </a:p>
          <a:p>
            <a:pPr indent="0" lvl="0" marL="0" rtl="0" algn="l">
              <a:spcBef>
                <a:spcPts val="0"/>
              </a:spcBef>
              <a:spcAft>
                <a:spcPts val="0"/>
              </a:spcAft>
              <a:buClr>
                <a:schemeClr val="dk1"/>
              </a:buClr>
              <a:buSzPts val="1100"/>
              <a:buFont typeface="Arial"/>
              <a:buNone/>
            </a:pPr>
            <a:r>
              <a:rPr b="1" lang="en"/>
              <a:t>    color: #e5c08a;</a:t>
            </a:r>
            <a:endParaRPr b="1"/>
          </a:p>
          <a:p>
            <a:pPr indent="0" lvl="0" marL="0" rtl="0" algn="l">
              <a:spcBef>
                <a:spcPts val="0"/>
              </a:spcBef>
              <a:spcAft>
                <a:spcPts val="0"/>
              </a:spcAft>
              <a:buClr>
                <a:schemeClr val="dk1"/>
              </a:buClr>
              <a:buSzPts val="1100"/>
              <a:buFont typeface="Arial"/>
              <a:buNone/>
            </a:pPr>
            <a:r>
              <a:rPr b="1" lang="en"/>
              <a:t>    font-weight: bold;</a:t>
            </a:r>
            <a:endParaRPr b="1"/>
          </a:p>
          <a:p>
            <a:pPr indent="0" lvl="0" marL="0" rtl="0" algn="l">
              <a:spcBef>
                <a:spcPts val="0"/>
              </a:spcBef>
              <a:spcAft>
                <a:spcPts val="0"/>
              </a:spcAft>
              <a:buClr>
                <a:schemeClr val="dk1"/>
              </a:buClr>
              <a:buSzPts val="1100"/>
              <a:buFont typeface="Arial"/>
              <a:buNone/>
            </a:pPr>
            <a:r>
              <a:rPr b="1" lang="en"/>
              <a:t>}</a:t>
            </a:r>
            <a:endParaRPr b="1"/>
          </a:p>
          <a:p>
            <a:pPr indent="0" lvl="0" marL="0" rtl="0" algn="l">
              <a:spcBef>
                <a:spcPts val="0"/>
              </a:spcBef>
              <a:spcAft>
                <a:spcPts val="0"/>
              </a:spcAft>
              <a:buClr>
                <a:schemeClr val="dk1"/>
              </a:buClr>
              <a:buSzPts val="1100"/>
              <a:buFont typeface="Arial"/>
              <a:buNone/>
            </a:pPr>
            <a:r>
              <a:rPr b="1" lang="en"/>
              <a:t>.img {</a:t>
            </a:r>
            <a:endParaRPr b="1"/>
          </a:p>
          <a:p>
            <a:pPr indent="0" lvl="0" marL="0" rtl="0" algn="l">
              <a:spcBef>
                <a:spcPts val="0"/>
              </a:spcBef>
              <a:spcAft>
                <a:spcPts val="0"/>
              </a:spcAft>
              <a:buClr>
                <a:schemeClr val="dk1"/>
              </a:buClr>
              <a:buSzPts val="1100"/>
              <a:buFont typeface="Arial"/>
              <a:buNone/>
            </a:pPr>
            <a:r>
              <a:rPr b="1" lang="en"/>
              <a:t>    width: 30%;</a:t>
            </a:r>
            <a:endParaRPr b="1"/>
          </a:p>
          <a:p>
            <a:pPr indent="0" lvl="0" marL="0" rtl="0" algn="l">
              <a:spcBef>
                <a:spcPts val="0"/>
              </a:spcBef>
              <a:spcAft>
                <a:spcPts val="0"/>
              </a:spcAft>
              <a:buClr>
                <a:schemeClr val="dk1"/>
              </a:buClr>
              <a:buSzPts val="1100"/>
              <a:buFont typeface="Arial"/>
              <a:buNone/>
            </a:pPr>
            <a:r>
              <a:rPr b="1" lang="en"/>
              <a:t>    margin: 30px auto;</a:t>
            </a:r>
            <a:endParaRPr b="1"/>
          </a:p>
          <a:p>
            <a:pPr indent="0" lvl="0" marL="0" rtl="0" algn="l">
              <a:spcBef>
                <a:spcPts val="0"/>
              </a:spcBef>
              <a:spcAft>
                <a:spcPts val="0"/>
              </a:spcAft>
              <a:buClr>
                <a:schemeClr val="dk1"/>
              </a:buClr>
              <a:buSzPts val="1100"/>
              <a:buFont typeface="Arial"/>
              <a:buNone/>
            </a:pPr>
            <a:r>
              <a:rPr b="1" lang="en"/>
              <a:t>    display: none;</a:t>
            </a:r>
            <a:endParaRPr b="1"/>
          </a:p>
          <a:p>
            <a:pPr indent="0" lvl="0" marL="0" rtl="0" algn="l">
              <a:spcBef>
                <a:spcPts val="0"/>
              </a:spcBef>
              <a:spcAft>
                <a:spcPts val="0"/>
              </a:spcAft>
              <a:buClr>
                <a:schemeClr val="dk1"/>
              </a:buClr>
              <a:buSzPts val="1100"/>
              <a:buFont typeface="Arial"/>
              <a:buNone/>
            </a:pPr>
            <a:r>
              <a:rPr b="1" lang="en"/>
              <a:t>}</a:t>
            </a:r>
            <a:endParaRPr b="1"/>
          </a:p>
          <a:p>
            <a:pPr indent="0" lvl="0" marL="0" rtl="0" algn="l">
              <a:spcBef>
                <a:spcPts val="0"/>
              </a:spcBef>
              <a:spcAft>
                <a:spcPts val="0"/>
              </a:spcAft>
              <a:buNone/>
            </a:pPr>
            <a:r>
              <a:t/>
            </a:r>
            <a:endParaRPr b="1"/>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b5c714ac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b5c714ac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https://docs.google.com/presentation/d/1WN4ZDd6QkRe6wW6qkVM574XG_0ch_AA3lYdsBGbT1js/edit#slide=id.g26925e17529_0_40</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69865727e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69865727e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9b21fb6f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9b21fb6f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48dd286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48dd286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9b21fb6f2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9b21fb6f2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9b21fb6f2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9b21fb6f2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9b21fb6f2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9b21fb6f2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9b21fb6f2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9b21fb6f2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9b21fb6f2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9b21fb6f2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6324fcf69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6324fcf69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"detail mb-5"</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5C07B"/>
                </a:solidFill>
                <a:highlight>
                  <a:srgbClr val="282C34"/>
                </a:highlight>
                <a:latin typeface="Courier New"/>
                <a:ea typeface="Courier New"/>
                <a:cs typeface="Courier New"/>
                <a:sym typeface="Courier New"/>
              </a:rPr>
              <a:t>Container</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5C07B"/>
                </a:solidFill>
                <a:highlight>
                  <a:srgbClr val="282C34"/>
                </a:highlight>
                <a:latin typeface="Courier New"/>
                <a:ea typeface="Courier New"/>
                <a:cs typeface="Courier New"/>
                <a:sym typeface="Courier New"/>
              </a:rPr>
              <a:t>Row</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5C07B"/>
                </a:solidFill>
                <a:highlight>
                  <a:srgbClr val="282C34"/>
                </a:highlight>
                <a:latin typeface="Courier New"/>
                <a:ea typeface="Courier New"/>
                <a:cs typeface="Courier New"/>
                <a:sym typeface="Courier New"/>
              </a:rPr>
              <a:t>Col</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lg</a:t>
            </a:r>
            <a:r>
              <a:rPr lang="en" sz="1050">
                <a:solidFill>
                  <a:srgbClr val="ABB2BF"/>
                </a:solidFill>
                <a:highlight>
                  <a:srgbClr val="282C34"/>
                </a:highlight>
                <a:latin typeface="Courier New"/>
                <a:ea typeface="Courier New"/>
                <a:cs typeface="Courier New"/>
                <a:sym typeface="Courier New"/>
              </a:rPr>
              <a:t>={</a:t>
            </a:r>
            <a:r>
              <a:rPr lang="en" sz="1050">
                <a:solidFill>
                  <a:srgbClr val="D19A66"/>
                </a:solidFill>
                <a:highlight>
                  <a:srgbClr val="282C34"/>
                </a:highlight>
                <a:latin typeface="Courier New"/>
                <a:ea typeface="Courier New"/>
                <a:cs typeface="Courier New"/>
                <a:sym typeface="Courier New"/>
              </a:rPr>
              <a:t>3</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img</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src</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"https://image.tmdb.org/t/p/w500/24CL0ySodCF8bcm38xtBeHzHp7W.jpg"</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alt</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"황야"</a:t>
            </a:r>
            <a:r>
              <a:rPr lang="en" sz="1050">
                <a:solidFill>
                  <a:srgbClr val="ABB2BF"/>
                </a:solidFill>
                <a:highlight>
                  <a:srgbClr val="282C34"/>
                </a:highlight>
                <a:latin typeface="Courier New"/>
                <a:ea typeface="Courier New"/>
                <a:cs typeface="Courier New"/>
                <a:sym typeface="Courier New"/>
              </a:rPr>
              <a:t> /&gt;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5C07B"/>
                </a:solidFill>
                <a:highlight>
                  <a:srgbClr val="282C34"/>
                </a:highlight>
                <a:latin typeface="Courier New"/>
                <a:ea typeface="Courier New"/>
                <a:cs typeface="Courier New"/>
                <a:sym typeface="Courier New"/>
              </a:rPr>
              <a:t>Col</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5C07B"/>
                </a:solidFill>
                <a:highlight>
                  <a:srgbClr val="282C34"/>
                </a:highlight>
                <a:latin typeface="Courier New"/>
                <a:ea typeface="Courier New"/>
                <a:cs typeface="Courier New"/>
                <a:sym typeface="Courier New"/>
              </a:rPr>
              <a:t>Col</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lg</a:t>
            </a:r>
            <a:r>
              <a:rPr lang="en" sz="1050">
                <a:solidFill>
                  <a:srgbClr val="ABB2BF"/>
                </a:solidFill>
                <a:highlight>
                  <a:srgbClr val="282C34"/>
                </a:highlight>
                <a:latin typeface="Courier New"/>
                <a:ea typeface="Courier New"/>
                <a:cs typeface="Courier New"/>
                <a:sym typeface="Courier New"/>
              </a:rPr>
              <a:t>={</a:t>
            </a:r>
            <a:r>
              <a:rPr lang="en" sz="1050">
                <a:solidFill>
                  <a:srgbClr val="D19A66"/>
                </a:solidFill>
                <a:highlight>
                  <a:srgbClr val="282C34"/>
                </a:highlight>
                <a:latin typeface="Courier New"/>
                <a:ea typeface="Courier New"/>
                <a:cs typeface="Courier New"/>
                <a:sym typeface="Courier New"/>
              </a:rPr>
              <a:t>9</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h1</a:t>
            </a:r>
            <a:r>
              <a:rPr lang="en" sz="1050">
                <a:solidFill>
                  <a:srgbClr val="ABB2BF"/>
                </a:solidFill>
                <a:highlight>
                  <a:srgbClr val="282C34"/>
                </a:highlight>
                <a:latin typeface="Courier New"/>
                <a:ea typeface="Courier New"/>
                <a:cs typeface="Courier New"/>
                <a:sym typeface="Courier New"/>
              </a:rPr>
              <a:t>&gt;황야&lt;/</a:t>
            </a:r>
            <a:r>
              <a:rPr lang="en" sz="1050">
                <a:solidFill>
                  <a:srgbClr val="E06C75"/>
                </a:solidFill>
                <a:highlight>
                  <a:srgbClr val="282C34"/>
                </a:highlight>
                <a:latin typeface="Courier New"/>
                <a:ea typeface="Courier New"/>
                <a:cs typeface="Courier New"/>
                <a:sym typeface="Courier New"/>
              </a:rPr>
              <a:t>h1</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"yearPro d-flex align-items-center gap-2"</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"year mb-0"</a:t>
            </a:r>
            <a:r>
              <a:rPr lang="en" sz="1050">
                <a:solidFill>
                  <a:srgbClr val="ABB2BF"/>
                </a:solidFill>
                <a:highlight>
                  <a:srgbClr val="282C34"/>
                </a:highlight>
                <a:latin typeface="Courier New"/>
                <a:ea typeface="Courier New"/>
                <a:cs typeface="Courier New"/>
                <a:sym typeface="Courier New"/>
              </a:rPr>
              <a:t>&gt;2024-01-25&lt;/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"kind"</a:t>
            </a:r>
            <a:r>
              <a:rPr lang="en" sz="1050">
                <a:solidFill>
                  <a:srgbClr val="ABB2BF"/>
                </a:solidFill>
                <a:highlight>
                  <a:srgbClr val="282C34"/>
                </a:highlight>
                <a:latin typeface="Courier New"/>
                <a:ea typeface="Courier New"/>
                <a:cs typeface="Courier New"/>
                <a:sym typeface="Courier New"/>
              </a:rPr>
              <a:t>&gt;Science Fiction,Action,Drama&lt;/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"time mb-0"</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"fa-regular fa-clock"</a:t>
            </a:r>
            <a:r>
              <a:rPr lang="en" sz="1050">
                <a:solidFill>
                  <a:srgbClr val="ABB2BF"/>
                </a:solidFill>
                <a:highlight>
                  <a:srgbClr val="282C34"/>
                </a:highlight>
                <a:latin typeface="Courier New"/>
                <a:ea typeface="Courier New"/>
                <a:cs typeface="Courier New"/>
                <a:sym typeface="Courier New"/>
              </a:rPr>
              <a:t>&gt;&lt;/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&gt; 107 min</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"rate d-flex align-items-center"</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"number-rate"</a:t>
            </a:r>
            <a:r>
              <a:rPr lang="en" sz="1050">
                <a:solidFill>
                  <a:srgbClr val="ABB2BF"/>
                </a:solidFill>
                <a:highlight>
                  <a:srgbClr val="282C34"/>
                </a:highlight>
                <a:latin typeface="Courier New"/>
                <a:ea typeface="Courier New"/>
                <a:cs typeface="Courier New"/>
                <a:sym typeface="Courier New"/>
              </a:rPr>
              <a:t>&gt;6.764%&lt;/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"user"</a:t>
            </a:r>
            <a:r>
              <a:rPr lang="en" sz="1050">
                <a:solidFill>
                  <a:srgbClr val="ABB2BF"/>
                </a:solidFill>
                <a:highlight>
                  <a:srgbClr val="282C34"/>
                </a:highlight>
                <a:latin typeface="Courier New"/>
                <a:ea typeface="Courier New"/>
                <a:cs typeface="Courier New"/>
                <a:sym typeface="Courier New"/>
              </a:rPr>
              <a:t>&gt;user score&lt;/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"playtrailer"</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"fa-solid fa-play"</a:t>
            </a:r>
            <a:r>
              <a:rPr lang="en" sz="1050">
                <a:solidFill>
                  <a:srgbClr val="ABB2BF"/>
                </a:solidFill>
                <a:highlight>
                  <a:srgbClr val="282C34"/>
                </a:highlight>
                <a:latin typeface="Courier New"/>
                <a:ea typeface="Courier New"/>
                <a:cs typeface="Courier New"/>
                <a:sym typeface="Courier New"/>
              </a:rPr>
              <a:t>&gt;&lt;/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&gt; Play trailer</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h3</a:t>
            </a:r>
            <a:r>
              <a:rPr lang="en" sz="1050">
                <a:solidFill>
                  <a:srgbClr val="ABB2BF"/>
                </a:solidFill>
                <a:highlight>
                  <a:srgbClr val="282C34"/>
                </a:highlight>
                <a:latin typeface="Courier New"/>
                <a:ea typeface="Courier New"/>
                <a:cs typeface="Courier New"/>
                <a:sym typeface="Courier New"/>
              </a:rPr>
              <a:t>&gt;Can You Bury Your Past?&lt;/</a:t>
            </a:r>
            <a:r>
              <a:rPr lang="en" sz="1050">
                <a:solidFill>
                  <a:srgbClr val="E06C75"/>
                </a:solidFill>
                <a:highlight>
                  <a:srgbClr val="282C34"/>
                </a:highlight>
                <a:latin typeface="Courier New"/>
                <a:ea typeface="Courier New"/>
                <a:cs typeface="Courier New"/>
                <a:sym typeface="Courier New"/>
              </a:rPr>
              <a:t>h3</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h2</a:t>
            </a:r>
            <a:r>
              <a:rPr lang="en" sz="1050">
                <a:solidFill>
                  <a:srgbClr val="ABB2BF"/>
                </a:solidFill>
                <a:highlight>
                  <a:srgbClr val="282C34"/>
                </a:highlight>
                <a:latin typeface="Courier New"/>
                <a:ea typeface="Courier New"/>
                <a:cs typeface="Courier New"/>
                <a:sym typeface="Courier New"/>
              </a:rPr>
              <a:t>&gt;Overview&lt;/</a:t>
            </a:r>
            <a:r>
              <a:rPr lang="en" sz="1050">
                <a:solidFill>
                  <a:srgbClr val="E06C75"/>
                </a:solidFill>
                <a:highlight>
                  <a:srgbClr val="282C34"/>
                </a:highlight>
                <a:latin typeface="Courier New"/>
                <a:ea typeface="Courier New"/>
                <a:cs typeface="Courier New"/>
                <a:sym typeface="Courier New"/>
              </a:rPr>
              <a:t>h2</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"overview"</a:t>
            </a:r>
            <a:r>
              <a:rPr lang="en" sz="1050">
                <a:solidFill>
                  <a:srgbClr val="ABB2BF"/>
                </a:solidFill>
                <a:highlight>
                  <a:srgbClr val="282C34"/>
                </a:highlight>
                <a:latin typeface="Courier New"/>
                <a:ea typeface="Courier New"/>
                <a:cs typeface="Courier New"/>
                <a:sym typeface="Courier New"/>
              </a:rPr>
              <a:t>&gt;After a deadly earthquake turns Seoul into a lawless badland, a fearless huntsman springs into action to rescue a teenager abducted by a mad doctor.&lt;/</a:t>
            </a:r>
            <a:r>
              <a:rPr lang="en" sz="1050">
                <a:solidFill>
                  <a:srgbClr val="E06C75"/>
                </a:solidFill>
                <a:highlight>
                  <a:srgbClr val="282C34"/>
                </a:highlight>
                <a:latin typeface="Courier New"/>
                <a:ea typeface="Courier New"/>
                <a:cs typeface="Courier New"/>
                <a:sym typeface="Courier New"/>
              </a:rPr>
              <a:t>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5C07B"/>
                </a:solidFill>
                <a:highlight>
                  <a:srgbClr val="282C34"/>
                </a:highlight>
                <a:latin typeface="Courier New"/>
                <a:ea typeface="Courier New"/>
                <a:cs typeface="Courier New"/>
                <a:sym typeface="Courier New"/>
              </a:rPr>
              <a:t>Col</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5C07B"/>
                </a:solidFill>
                <a:highlight>
                  <a:srgbClr val="282C34"/>
                </a:highlight>
                <a:latin typeface="Courier New"/>
                <a:ea typeface="Courier New"/>
                <a:cs typeface="Courier New"/>
                <a:sym typeface="Courier New"/>
              </a:rPr>
              <a:t>Row</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5C07B"/>
                </a:solidFill>
                <a:highlight>
                  <a:srgbClr val="282C34"/>
                </a:highlight>
                <a:latin typeface="Courier New"/>
                <a:ea typeface="Courier New"/>
                <a:cs typeface="Courier New"/>
                <a:sym typeface="Courier New"/>
              </a:rPr>
              <a:t>Container</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color: </a:t>
            </a:r>
            <a:r>
              <a:rPr lang="en" sz="1050">
                <a:solidFill>
                  <a:srgbClr val="D19A66"/>
                </a:solidFill>
                <a:highlight>
                  <a:srgbClr val="282C34"/>
                </a:highlight>
                <a:latin typeface="Courier New"/>
                <a:ea typeface="Courier New"/>
                <a:cs typeface="Courier New"/>
                <a:sym typeface="Courier New"/>
              </a:rPr>
              <a:t>#</a:t>
            </a:r>
            <a:r>
              <a:rPr lang="en" sz="1050">
                <a:solidFill>
                  <a:srgbClr val="56B6C2"/>
                </a:solidFill>
                <a:highlight>
                  <a:srgbClr val="282C34"/>
                </a:highlight>
                <a:latin typeface="Courier New"/>
                <a:ea typeface="Courier New"/>
                <a:cs typeface="Courier New"/>
                <a:sym typeface="Courier New"/>
              </a:rPr>
              <a:t>fff</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margin-top: </a:t>
            </a:r>
            <a:r>
              <a:rPr lang="en" sz="1050">
                <a:solidFill>
                  <a:srgbClr val="D19A66"/>
                </a:solidFill>
                <a:highlight>
                  <a:srgbClr val="282C34"/>
                </a:highlight>
                <a:latin typeface="Courier New"/>
                <a:ea typeface="Courier New"/>
                <a:cs typeface="Courier New"/>
                <a:sym typeface="Courier New"/>
              </a:rPr>
              <a:t>50px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img</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border-radius: </a:t>
            </a:r>
            <a:r>
              <a:rPr lang="en" sz="1050">
                <a:solidFill>
                  <a:srgbClr val="D19A66"/>
                </a:solidFill>
                <a:highlight>
                  <a:srgbClr val="282C34"/>
                </a:highlight>
                <a:latin typeface="Courier New"/>
                <a:ea typeface="Courier New"/>
                <a:cs typeface="Courier New"/>
                <a:sym typeface="Courier New"/>
              </a:rPr>
              <a:t>10px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width: </a:t>
            </a:r>
            <a:r>
              <a:rPr lang="en" sz="1050">
                <a:solidFill>
                  <a:srgbClr val="D19A66"/>
                </a:solidFill>
                <a:highlight>
                  <a:srgbClr val="282C34"/>
                </a:highlight>
                <a:latin typeface="Courier New"/>
                <a:ea typeface="Courier New"/>
                <a:cs typeface="Courier New"/>
                <a:sym typeface="Courier New"/>
              </a:rPr>
              <a:t>100%</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h1</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font-size: </a:t>
            </a:r>
            <a:r>
              <a:rPr lang="en" sz="1050">
                <a:solidFill>
                  <a:srgbClr val="D19A66"/>
                </a:solidFill>
                <a:highlight>
                  <a:srgbClr val="282C34"/>
                </a:highlight>
                <a:latin typeface="Courier New"/>
                <a:ea typeface="Courier New"/>
                <a:cs typeface="Courier New"/>
                <a:sym typeface="Courier New"/>
              </a:rPr>
              <a:t>20px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.yearPro</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font-size: </a:t>
            </a:r>
            <a:r>
              <a:rPr lang="en" sz="1050">
                <a:solidFill>
                  <a:srgbClr val="D19A66"/>
                </a:solidFill>
                <a:highlight>
                  <a:srgbClr val="282C34"/>
                </a:highlight>
                <a:latin typeface="Courier New"/>
                <a:ea typeface="Courier New"/>
                <a:cs typeface="Courier New"/>
                <a:sym typeface="Courier New"/>
              </a:rPr>
              <a:t>10px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margin: </a:t>
            </a:r>
            <a:r>
              <a:rPr lang="en" sz="1050">
                <a:solidFill>
                  <a:srgbClr val="D19A66"/>
                </a:solidFill>
                <a:highlight>
                  <a:srgbClr val="282C34"/>
                </a:highlight>
                <a:latin typeface="Courier New"/>
                <a:ea typeface="Courier New"/>
                <a:cs typeface="Courier New"/>
                <a:sym typeface="Courier New"/>
              </a:rPr>
              <a:t>10px</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0</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.yearPro</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.kind</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margin: </a:t>
            </a:r>
            <a:r>
              <a:rPr lang="en" sz="1050">
                <a:solidFill>
                  <a:srgbClr val="D19A66"/>
                </a:solidFill>
                <a:highlight>
                  <a:srgbClr val="282C34"/>
                </a:highlight>
                <a:latin typeface="Courier New"/>
                <a:ea typeface="Courier New"/>
                <a:cs typeface="Courier New"/>
                <a:sym typeface="Courier New"/>
              </a:rPr>
              <a:t>0</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5px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.yearPro</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.time</a:t>
            </a:r>
            <a:r>
              <a:rPr lang="en" sz="1050">
                <a:solidFill>
                  <a:srgbClr val="C678DD"/>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color: </a:t>
            </a:r>
            <a:r>
              <a:rPr lang="en" sz="1050">
                <a:solidFill>
                  <a:srgbClr val="56B6C2"/>
                </a:solidFill>
                <a:highlight>
                  <a:srgbClr val="282C34"/>
                </a:highlight>
                <a:latin typeface="Courier New"/>
                <a:ea typeface="Courier New"/>
                <a:cs typeface="Courier New"/>
                <a:sym typeface="Courier New"/>
              </a:rPr>
              <a:t>var</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--primarycolor</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.rate</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font-size: </a:t>
            </a:r>
            <a:r>
              <a:rPr lang="en" sz="1050">
                <a:solidFill>
                  <a:srgbClr val="D19A66"/>
                </a:solidFill>
                <a:highlight>
                  <a:srgbClr val="282C34"/>
                </a:highlight>
                <a:latin typeface="Courier New"/>
                <a:ea typeface="Courier New"/>
                <a:cs typeface="Courier New"/>
                <a:sym typeface="Courier New"/>
              </a:rPr>
              <a:t>12px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.rate</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.number-rate</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color: </a:t>
            </a:r>
            <a:r>
              <a:rPr lang="en" sz="1050">
                <a:solidFill>
                  <a:srgbClr val="56B6C2"/>
                </a:solidFill>
                <a:highlight>
                  <a:srgbClr val="282C34"/>
                </a:highlight>
                <a:latin typeface="Courier New"/>
                <a:ea typeface="Courier New"/>
                <a:cs typeface="Courier New"/>
                <a:sym typeface="Courier New"/>
              </a:rPr>
              <a:t>var</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--primarycolor</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border: </a:t>
            </a:r>
            <a:r>
              <a:rPr lang="en" sz="1050">
                <a:solidFill>
                  <a:srgbClr val="D19A66"/>
                </a:solidFill>
                <a:highlight>
                  <a:srgbClr val="282C34"/>
                </a:highlight>
                <a:latin typeface="Courier New"/>
                <a:ea typeface="Courier New"/>
                <a:cs typeface="Courier New"/>
                <a:sym typeface="Courier New"/>
              </a:rPr>
              <a:t>2px</a:t>
            </a:r>
            <a:r>
              <a:rPr lang="en" sz="1050">
                <a:solidFill>
                  <a:srgbClr val="ABB2BF"/>
                </a:solidFill>
                <a:highlight>
                  <a:srgbClr val="282C34"/>
                </a:highlight>
                <a:latin typeface="Courier New"/>
                <a:ea typeface="Courier New"/>
                <a:cs typeface="Courier New"/>
                <a:sym typeface="Courier New"/>
              </a:rPr>
              <a:t> solid </a:t>
            </a:r>
            <a:r>
              <a:rPr lang="en" sz="1050">
                <a:solidFill>
                  <a:srgbClr val="56B6C2"/>
                </a:solidFill>
                <a:highlight>
                  <a:srgbClr val="282C34"/>
                </a:highlight>
                <a:latin typeface="Courier New"/>
                <a:ea typeface="Courier New"/>
                <a:cs typeface="Courier New"/>
                <a:sym typeface="Courier New"/>
              </a:rPr>
              <a:t>var</a:t>
            </a:r>
            <a:r>
              <a:rPr lang="en" sz="1050">
                <a:solidFill>
                  <a:srgbClr val="ABB2BF"/>
                </a:solidFill>
                <a:highlight>
                  <a:srgbClr val="282C34"/>
                </a:highlight>
                <a:latin typeface="Courier New"/>
                <a:ea typeface="Courier New"/>
                <a:cs typeface="Courier New"/>
                <a:sym typeface="Courier New"/>
              </a:rPr>
              <a:t>(</a:t>
            </a:r>
            <a:r>
              <a:rPr lang="en" sz="1050">
                <a:solidFill>
                  <a:srgbClr val="E06C75"/>
                </a:solidFill>
                <a:highlight>
                  <a:srgbClr val="282C34"/>
                </a:highlight>
                <a:latin typeface="Courier New"/>
                <a:ea typeface="Courier New"/>
                <a:cs typeface="Courier New"/>
                <a:sym typeface="Courier New"/>
              </a:rPr>
              <a:t>--primarycolor</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border-radius: </a:t>
            </a:r>
            <a:r>
              <a:rPr lang="en" sz="1050">
                <a:solidFill>
                  <a:srgbClr val="D19A66"/>
                </a:solidFill>
                <a:highlight>
                  <a:srgbClr val="282C34"/>
                </a:highlight>
                <a:latin typeface="Courier New"/>
                <a:ea typeface="Courier New"/>
                <a:cs typeface="Courier New"/>
                <a:sym typeface="Courier New"/>
              </a:rPr>
              <a:t>50%</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width: </a:t>
            </a:r>
            <a:r>
              <a:rPr lang="en" sz="1050">
                <a:solidFill>
                  <a:srgbClr val="D19A66"/>
                </a:solidFill>
                <a:highlight>
                  <a:srgbClr val="282C34"/>
                </a:highlight>
                <a:latin typeface="Courier New"/>
                <a:ea typeface="Courier New"/>
                <a:cs typeface="Courier New"/>
                <a:sym typeface="Courier New"/>
              </a:rPr>
              <a:t>50px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height: </a:t>
            </a:r>
            <a:r>
              <a:rPr lang="en" sz="1050">
                <a:solidFill>
                  <a:srgbClr val="D19A66"/>
                </a:solidFill>
                <a:highlight>
                  <a:srgbClr val="282C34"/>
                </a:highlight>
                <a:latin typeface="Courier New"/>
                <a:ea typeface="Courier New"/>
                <a:cs typeface="Courier New"/>
                <a:sym typeface="Courier New"/>
              </a:rPr>
              <a:t>50px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display: inline-flex;</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align-items: center;</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justify-content: center;</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.rate</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.user</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padding: </a:t>
            </a:r>
            <a:r>
              <a:rPr lang="en" sz="1050">
                <a:solidFill>
                  <a:srgbClr val="D19A66"/>
                </a:solidFill>
                <a:highlight>
                  <a:srgbClr val="282C34"/>
                </a:highlight>
                <a:latin typeface="Courier New"/>
                <a:ea typeface="Courier New"/>
                <a:cs typeface="Courier New"/>
                <a:sym typeface="Courier New"/>
              </a:rPr>
              <a:t>0</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15px</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0</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10px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.rate</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.playtrailer</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border: </a:t>
            </a:r>
            <a:r>
              <a:rPr lang="en" sz="1050">
                <a:solidFill>
                  <a:srgbClr val="D19A66"/>
                </a:solidFill>
                <a:highlight>
                  <a:srgbClr val="282C34"/>
                </a:highlight>
                <a:latin typeface="Courier New"/>
                <a:ea typeface="Courier New"/>
                <a:cs typeface="Courier New"/>
                <a:sym typeface="Courier New"/>
              </a:rPr>
              <a:t>2px</a:t>
            </a:r>
            <a:r>
              <a:rPr lang="en" sz="1050">
                <a:solidFill>
                  <a:srgbClr val="ABB2BF"/>
                </a:solidFill>
                <a:highlight>
                  <a:srgbClr val="282C34"/>
                </a:highlight>
                <a:latin typeface="Courier New"/>
                <a:ea typeface="Courier New"/>
                <a:cs typeface="Courier New"/>
                <a:sym typeface="Courier New"/>
              </a:rPr>
              <a:t> solid </a:t>
            </a:r>
            <a:r>
              <a:rPr lang="en" sz="1050">
                <a:solidFill>
                  <a:srgbClr val="D19A66"/>
                </a:solidFill>
                <a:highlight>
                  <a:srgbClr val="282C34"/>
                </a:highlight>
                <a:latin typeface="Courier New"/>
                <a:ea typeface="Courier New"/>
                <a:cs typeface="Courier New"/>
                <a:sym typeface="Courier New"/>
              </a:rPr>
              <a:t>#</a:t>
            </a:r>
            <a:r>
              <a:rPr lang="en" sz="1050">
                <a:solidFill>
                  <a:srgbClr val="56B6C2"/>
                </a:solidFill>
                <a:highlight>
                  <a:srgbClr val="282C34"/>
                </a:highlight>
                <a:latin typeface="Courier New"/>
                <a:ea typeface="Courier New"/>
                <a:cs typeface="Courier New"/>
                <a:sym typeface="Courier New"/>
              </a:rPr>
              <a:t>fff</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padding: </a:t>
            </a:r>
            <a:r>
              <a:rPr lang="en" sz="1050">
                <a:solidFill>
                  <a:srgbClr val="D19A66"/>
                </a:solidFill>
                <a:highlight>
                  <a:srgbClr val="282C34"/>
                </a:highlight>
                <a:latin typeface="Courier New"/>
                <a:ea typeface="Courier New"/>
                <a:cs typeface="Courier New"/>
                <a:sym typeface="Courier New"/>
              </a:rPr>
              <a:t>3px</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6px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cursor: pointer;</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h3</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font-size: </a:t>
            </a:r>
            <a:r>
              <a:rPr lang="en" sz="1050">
                <a:solidFill>
                  <a:srgbClr val="D19A66"/>
                </a:solidFill>
                <a:highlight>
                  <a:srgbClr val="282C34"/>
                </a:highlight>
                <a:latin typeface="Courier New"/>
                <a:ea typeface="Courier New"/>
                <a:cs typeface="Courier New"/>
                <a:sym typeface="Courier New"/>
              </a:rPr>
              <a:t>11px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margin: </a:t>
            </a:r>
            <a:r>
              <a:rPr lang="en" sz="1050">
                <a:solidFill>
                  <a:srgbClr val="D19A66"/>
                </a:solidFill>
                <a:highlight>
                  <a:srgbClr val="282C34"/>
                </a:highlight>
                <a:latin typeface="Courier New"/>
                <a:ea typeface="Courier New"/>
                <a:cs typeface="Courier New"/>
                <a:sym typeface="Courier New"/>
              </a:rPr>
              <a:t>10px</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0</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E06C75"/>
                </a:solidFill>
                <a:highlight>
                  <a:srgbClr val="282C34"/>
                </a:highlight>
                <a:latin typeface="Courier New"/>
                <a:ea typeface="Courier New"/>
                <a:cs typeface="Courier New"/>
                <a:sym typeface="Courier New"/>
              </a:rPr>
              <a:t>h2</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font-size: </a:t>
            </a:r>
            <a:r>
              <a:rPr lang="en" sz="1050">
                <a:solidFill>
                  <a:srgbClr val="D19A66"/>
                </a:solidFill>
                <a:highlight>
                  <a:srgbClr val="282C34"/>
                </a:highlight>
                <a:latin typeface="Courier New"/>
                <a:ea typeface="Courier New"/>
                <a:cs typeface="Courier New"/>
                <a:sym typeface="Courier New"/>
              </a:rPr>
              <a:t>15px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19A66"/>
                </a:solidFill>
                <a:highlight>
                  <a:srgbClr val="282C34"/>
                </a:highlight>
                <a:latin typeface="Courier New"/>
                <a:ea typeface="Courier New"/>
                <a:cs typeface="Courier New"/>
                <a:sym typeface="Courier New"/>
              </a:rPr>
              <a:t>.detail</a:t>
            </a:r>
            <a:r>
              <a:rPr lang="en" sz="1050">
                <a:solidFill>
                  <a:srgbClr val="C678DD"/>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.overview</a:t>
            </a:r>
            <a:r>
              <a:rPr lang="en" sz="1050">
                <a:solidFill>
                  <a:srgbClr val="ABB2BF"/>
                </a:solidFill>
                <a:highlight>
                  <a:srgbClr val="282C34"/>
                </a:highlight>
                <a:latin typeface="Courier New"/>
                <a:ea typeface="Courier New"/>
                <a:cs typeface="Courier New"/>
                <a:sym typeface="Courier New"/>
              </a:rPr>
              <a: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    font-size: </a:t>
            </a:r>
            <a:r>
              <a:rPr lang="en" sz="1050">
                <a:solidFill>
                  <a:srgbClr val="D19A66"/>
                </a:solidFill>
                <a:highlight>
                  <a:srgbClr val="282C34"/>
                </a:highlight>
                <a:latin typeface="Courier New"/>
                <a:ea typeface="Courier New"/>
                <a:cs typeface="Courier New"/>
                <a:sym typeface="Courier New"/>
              </a:rPr>
              <a:t>12px</a:t>
            </a: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BB2BF"/>
                </a:solidFill>
                <a:highlight>
                  <a:srgbClr val="282C34"/>
                </a:highlight>
                <a:latin typeface="Courier New"/>
                <a:ea typeface="Courier New"/>
                <a:cs typeface="Courier New"/>
                <a:sym typeface="Courier New"/>
              </a:rPr>
              <a: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ABB2BF"/>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6324fcf69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6324fcf69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const API_KEY = "e9e9d8da18ae29fc430845952232787c";</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HOME</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Danh sách NOW PLAYING: </a:t>
            </a:r>
            <a:r>
              <a:rPr b="1" lang="en" u="sng">
                <a:solidFill>
                  <a:srgbClr val="1C4587"/>
                </a:solidFill>
                <a:hlinkClick r:id="rId2">
                  <a:extLst>
                    <a:ext uri="{A12FA001-AC4F-418D-AE19-62706E023703}">
                      <ahyp:hlinkClr val="tx"/>
                    </a:ext>
                  </a:extLst>
                </a:hlinkClick>
              </a:rPr>
              <a:t>https://api.themoviedb.org/3/movie/now_playing?api_key=${API_KEY}&amp;page=1</a:t>
            </a:r>
            <a:endParaRPr b="1">
              <a:solidFill>
                <a:srgbClr val="1C4587"/>
              </a:solidFill>
            </a:endParaRPr>
          </a:p>
          <a:p>
            <a:pPr indent="0" lvl="0" marL="0" rtl="0" algn="l">
              <a:spcBef>
                <a:spcPts val="0"/>
              </a:spcBef>
              <a:spcAft>
                <a:spcPts val="0"/>
              </a:spcAft>
              <a:buClr>
                <a:schemeClr val="dk1"/>
              </a:buClr>
              <a:buSzPts val="1100"/>
              <a:buFont typeface="Arial"/>
              <a:buNone/>
            </a:pPr>
            <a:r>
              <a:rPr lang="en">
                <a:solidFill>
                  <a:schemeClr val="dk1"/>
                </a:solidFill>
              </a:rPr>
              <a:t>Danh sách UPCOMING:</a:t>
            </a:r>
            <a:r>
              <a:rPr b="1" lang="en">
                <a:solidFill>
                  <a:schemeClr val="dk1"/>
                </a:solidFill>
              </a:rPr>
              <a:t> </a:t>
            </a:r>
            <a:r>
              <a:rPr b="1" lang="en" u="sng">
                <a:solidFill>
                  <a:srgbClr val="1C4587"/>
                </a:solidFill>
                <a:hlinkClick r:id="rId3">
                  <a:extLst>
                    <a:ext uri="{A12FA001-AC4F-418D-AE19-62706E023703}">
                      <ahyp:hlinkClr val="tx"/>
                    </a:ext>
                  </a:extLst>
                </a:hlinkClick>
              </a:rPr>
              <a:t>https://api.themoviedb.org/3/movie/upcoming?api_key=</a:t>
            </a:r>
            <a:r>
              <a:rPr b="1" lang="en" u="sng">
                <a:solidFill>
                  <a:srgbClr val="1C4587"/>
                </a:solidFill>
                <a:hlinkClick r:id="rId4">
                  <a:extLst>
                    <a:ext uri="{A12FA001-AC4F-418D-AE19-62706E023703}">
                      <ahyp:hlinkClr val="tx"/>
                    </a:ext>
                  </a:extLst>
                </a:hlinkClick>
              </a:rPr>
              <a:t>${API_KEY}</a:t>
            </a:r>
            <a:r>
              <a:rPr b="1" lang="en" u="sng">
                <a:solidFill>
                  <a:srgbClr val="1C4587"/>
                </a:solidFill>
                <a:hlinkClick r:id="rId5">
                  <a:extLst>
                    <a:ext uri="{A12FA001-AC4F-418D-AE19-62706E023703}">
                      <ahyp:hlinkClr val="tx"/>
                    </a:ext>
                  </a:extLst>
                </a:hlinkClick>
              </a:rPr>
              <a:t>&amp;page=1</a:t>
            </a:r>
            <a:r>
              <a:rPr b="1" lang="en">
                <a:solidFill>
                  <a:srgbClr val="1C4587"/>
                </a:solidFill>
              </a:rPr>
              <a:t> </a:t>
            </a:r>
            <a:endParaRPr b="1">
              <a:solidFill>
                <a:srgbClr val="1C4587"/>
              </a:solidFill>
            </a:endParaRPr>
          </a:p>
          <a:p>
            <a:pPr indent="0" lvl="0" marL="0" rtl="0" algn="l">
              <a:spcBef>
                <a:spcPts val="0"/>
              </a:spcBef>
              <a:spcAft>
                <a:spcPts val="0"/>
              </a:spcAft>
              <a:buClr>
                <a:schemeClr val="dk1"/>
              </a:buClr>
              <a:buSzPts val="1100"/>
              <a:buFont typeface="Arial"/>
              <a:buNone/>
            </a:pPr>
            <a:r>
              <a:rPr lang="en">
                <a:solidFill>
                  <a:schemeClr val="dk1"/>
                </a:solidFill>
              </a:rPr>
              <a:t>Danh sách TOP RATED: </a:t>
            </a:r>
            <a:r>
              <a:rPr b="1" lang="en" u="sng">
                <a:solidFill>
                  <a:srgbClr val="1C4587"/>
                </a:solidFill>
                <a:hlinkClick r:id="rId6">
                  <a:extLst>
                    <a:ext uri="{A12FA001-AC4F-418D-AE19-62706E023703}">
                      <ahyp:hlinkClr val="tx"/>
                    </a:ext>
                  </a:extLst>
                </a:hlinkClick>
              </a:rPr>
              <a:t>https://api.themoviedb.org/3/movie/top_rated?api_key=</a:t>
            </a:r>
            <a:r>
              <a:rPr b="1" lang="en" u="sng">
                <a:solidFill>
                  <a:srgbClr val="1C4587"/>
                </a:solidFill>
                <a:hlinkClick r:id="rId7">
                  <a:extLst>
                    <a:ext uri="{A12FA001-AC4F-418D-AE19-62706E023703}">
                      <ahyp:hlinkClr val="tx"/>
                    </a:ext>
                  </a:extLst>
                </a:hlinkClick>
              </a:rPr>
              <a:t>${API_KEY}</a:t>
            </a:r>
            <a:r>
              <a:rPr b="1" lang="en" u="sng">
                <a:solidFill>
                  <a:srgbClr val="1C4587"/>
                </a:solidFill>
                <a:hlinkClick r:id="rId8">
                  <a:extLst>
                    <a:ext uri="{A12FA001-AC4F-418D-AE19-62706E023703}">
                      <ahyp:hlinkClr val="tx"/>
                    </a:ext>
                  </a:extLst>
                </a:hlinkClick>
              </a:rPr>
              <a:t>&amp;page=1</a:t>
            </a:r>
            <a:endParaRPr>
              <a:solidFill>
                <a:srgbClr val="1C4587"/>
              </a:solidFill>
            </a:endParaRPr>
          </a:p>
          <a:p>
            <a:pPr indent="0" lvl="0" marL="0" rtl="0" algn="l">
              <a:spcBef>
                <a:spcPts val="0"/>
              </a:spcBef>
              <a:spcAft>
                <a:spcPts val="0"/>
              </a:spcAft>
              <a:buClr>
                <a:schemeClr val="dk1"/>
              </a:buClr>
              <a:buSzPts val="1100"/>
              <a:buFont typeface="Arial"/>
              <a:buNone/>
            </a:pPr>
            <a:r>
              <a:t/>
            </a:r>
            <a:endParaRPr>
              <a:solidFill>
                <a:srgbClr val="1C4587"/>
              </a:solidFill>
            </a:endParaRPr>
          </a:p>
          <a:p>
            <a:pPr indent="0" lvl="0" marL="0" rtl="0" algn="l">
              <a:spcBef>
                <a:spcPts val="0"/>
              </a:spcBef>
              <a:spcAft>
                <a:spcPts val="0"/>
              </a:spcAft>
              <a:buClr>
                <a:schemeClr val="dk1"/>
              </a:buClr>
              <a:buSzPts val="1100"/>
              <a:buFont typeface="Arial"/>
              <a:buNone/>
            </a:pPr>
            <a:r>
              <a:rPr b="1" lang="en">
                <a:solidFill>
                  <a:schemeClr val="dk1"/>
                </a:solidFill>
              </a:rPr>
              <a:t>ẢNH</a:t>
            </a:r>
            <a:endParaRPr b="1">
              <a:solidFill>
                <a:schemeClr val="dk1"/>
              </a:solidFill>
            </a:endParaRPr>
          </a:p>
          <a:p>
            <a:pPr indent="0" lvl="0" marL="0" rtl="0" algn="l">
              <a:spcBef>
                <a:spcPts val="0"/>
              </a:spcBef>
              <a:spcAft>
                <a:spcPts val="0"/>
              </a:spcAft>
              <a:buNone/>
            </a:pPr>
            <a:r>
              <a:rPr lang="en">
                <a:solidFill>
                  <a:schemeClr val="dk1"/>
                </a:solidFill>
              </a:rPr>
              <a:t>Ảnh vừa: </a:t>
            </a:r>
            <a:r>
              <a:rPr b="1" lang="en" u="sng">
                <a:solidFill>
                  <a:srgbClr val="073763"/>
                </a:solidFill>
                <a:hlinkClick r:id="rId9">
                  <a:extLst>
                    <a:ext uri="{A12FA001-AC4F-418D-AE19-62706E023703}">
                      <ahyp:hlinkClr val="tx"/>
                    </a:ext>
                  </a:extLst>
                </a:hlinkClick>
              </a:rPr>
              <a:t>https://image.tmdb.org/t/p/w300${element.poster_path</a:t>
            </a:r>
            <a:r>
              <a:rPr b="1" lang="en">
                <a:solidFill>
                  <a:srgbClr val="073763"/>
                </a:solidFill>
              </a:rPr>
              <a:t>}</a:t>
            </a:r>
            <a:endParaRPr b="1">
              <a:solidFill>
                <a:srgbClr val="073763"/>
              </a:solidFill>
            </a:endParaRPr>
          </a:p>
          <a:p>
            <a:pPr indent="0" lvl="0" marL="0" rtl="0" algn="l">
              <a:spcBef>
                <a:spcPts val="0"/>
              </a:spcBef>
              <a:spcAft>
                <a:spcPts val="0"/>
              </a:spcAft>
              <a:buNone/>
            </a:pPr>
            <a:r>
              <a:t/>
            </a:r>
            <a:endParaRPr b="1">
              <a:solidFill>
                <a:srgbClr val="073763"/>
              </a:solidFill>
            </a:endParaRPr>
          </a:p>
          <a:p>
            <a:pPr indent="0" lvl="0" marL="0" rtl="0" algn="l">
              <a:spcBef>
                <a:spcPts val="0"/>
              </a:spcBef>
              <a:spcAft>
                <a:spcPts val="0"/>
              </a:spcAft>
              <a:buNone/>
            </a:pPr>
            <a:r>
              <a:rPr b="1" lang="en">
                <a:solidFill>
                  <a:schemeClr val="dk1"/>
                </a:solidFill>
              </a:rPr>
              <a:t>LIST</a:t>
            </a:r>
            <a:endParaRPr b="1">
              <a:solidFill>
                <a:schemeClr val="dk1"/>
              </a:solidFill>
            </a:endParaRPr>
          </a:p>
          <a:p>
            <a:pPr indent="0" lvl="0" marL="0" rtl="0" algn="l">
              <a:spcBef>
                <a:spcPts val="0"/>
              </a:spcBef>
              <a:spcAft>
                <a:spcPts val="0"/>
              </a:spcAft>
              <a:buNone/>
            </a:pPr>
            <a:r>
              <a:rPr lang="en">
                <a:solidFill>
                  <a:schemeClr val="dk1"/>
                </a:solidFill>
              </a:rPr>
              <a:t>Danh sách movie:</a:t>
            </a:r>
            <a:r>
              <a:rPr b="1" lang="en">
                <a:solidFill>
                  <a:schemeClr val="dk1"/>
                </a:solidFill>
              </a:rPr>
              <a:t> </a:t>
            </a:r>
            <a:r>
              <a:rPr b="1" lang="en" u="sng">
                <a:solidFill>
                  <a:srgbClr val="1C4587"/>
                </a:solidFill>
                <a:hlinkClick r:id="rId10">
                  <a:extLst>
                    <a:ext uri="{A12FA001-AC4F-418D-AE19-62706E023703}">
                      <ahyp:hlinkClr val="tx"/>
                    </a:ext>
                  </a:extLst>
                </a:hlinkClick>
              </a:rPr>
              <a:t>https://api.themoviedb.org/3/discover/movie?api_key=</a:t>
            </a:r>
            <a:r>
              <a:rPr b="1" lang="en" u="sng">
                <a:solidFill>
                  <a:srgbClr val="1C4587"/>
                </a:solidFill>
                <a:hlinkClick r:id="rId11">
                  <a:extLst>
                    <a:ext uri="{A12FA001-AC4F-418D-AE19-62706E023703}">
                      <ahyp:hlinkClr val="tx"/>
                    </a:ext>
                  </a:extLst>
                </a:hlinkClick>
              </a:rPr>
              <a:t>${API_KEY}</a:t>
            </a:r>
            <a:r>
              <a:rPr b="1" lang="en" u="sng">
                <a:solidFill>
                  <a:srgbClr val="1C4587"/>
                </a:solidFill>
                <a:hlinkClick r:id="rId12">
                  <a:extLst>
                    <a:ext uri="{A12FA001-AC4F-418D-AE19-62706E023703}">
                      <ahyp:hlinkClr val="tx"/>
                    </a:ext>
                  </a:extLst>
                </a:hlinkClick>
              </a:rPr>
              <a:t>&amp;page=1</a:t>
            </a:r>
            <a:endParaRPr b="1">
              <a:solidFill>
                <a:srgbClr val="1C4587"/>
              </a:solidFill>
            </a:endParaRPr>
          </a:p>
          <a:p>
            <a:pPr indent="0" lvl="0" marL="0" rtl="0" algn="l">
              <a:spcBef>
                <a:spcPts val="0"/>
              </a:spcBef>
              <a:spcAft>
                <a:spcPts val="0"/>
              </a:spcAft>
              <a:buNone/>
            </a:pPr>
            <a:r>
              <a:t/>
            </a:r>
            <a:endParaRPr b="1">
              <a:solidFill>
                <a:srgbClr val="1C4587"/>
              </a:solidFill>
            </a:endParaRPr>
          </a:p>
          <a:p>
            <a:pPr indent="0" lvl="0" marL="0" rtl="0" algn="l">
              <a:spcBef>
                <a:spcPts val="0"/>
              </a:spcBef>
              <a:spcAft>
                <a:spcPts val="0"/>
              </a:spcAft>
              <a:buNone/>
            </a:pPr>
            <a:r>
              <a:rPr b="1" lang="en">
                <a:solidFill>
                  <a:schemeClr val="dk1"/>
                </a:solidFill>
              </a:rPr>
              <a:t>SEARCH</a:t>
            </a:r>
            <a:endParaRPr b="1">
              <a:solidFill>
                <a:schemeClr val="dk1"/>
              </a:solidFill>
            </a:endParaRPr>
          </a:p>
          <a:p>
            <a:pPr indent="0" lvl="0" marL="0" rtl="0" algn="l">
              <a:spcBef>
                <a:spcPts val="0"/>
              </a:spcBef>
              <a:spcAft>
                <a:spcPts val="0"/>
              </a:spcAft>
              <a:buNone/>
            </a:pPr>
            <a:r>
              <a:rPr lang="en">
                <a:solidFill>
                  <a:schemeClr val="dk1"/>
                </a:solidFill>
              </a:rPr>
              <a:t>Search phim:</a:t>
            </a:r>
            <a:r>
              <a:rPr b="1" lang="en">
                <a:solidFill>
                  <a:srgbClr val="1C4587"/>
                </a:solidFill>
              </a:rPr>
              <a:t> https://api.themoviedb.org/3/search/movie?api_key=</a:t>
            </a:r>
            <a:r>
              <a:rPr b="1" lang="en" u="sng">
                <a:solidFill>
                  <a:srgbClr val="1C4587"/>
                </a:solidFill>
                <a:hlinkClick r:id="rId13">
                  <a:extLst>
                    <a:ext uri="{A12FA001-AC4F-418D-AE19-62706E023703}">
                      <ahyp:hlinkClr val="tx"/>
                    </a:ext>
                  </a:extLst>
                </a:hlinkClick>
              </a:rPr>
              <a:t>${API_KEY}</a:t>
            </a:r>
            <a:r>
              <a:rPr b="1" lang="en">
                <a:solidFill>
                  <a:srgbClr val="1C4587"/>
                </a:solidFill>
              </a:rPr>
              <a:t>&amp;query=${query_string}&amp;page=1</a:t>
            </a:r>
            <a:endParaRPr b="1">
              <a:solidFill>
                <a:srgbClr val="1C4587"/>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DETAIL</a:t>
            </a:r>
            <a:endParaRPr b="1">
              <a:solidFill>
                <a:schemeClr val="dk1"/>
              </a:solidFill>
            </a:endParaRPr>
          </a:p>
          <a:p>
            <a:pPr indent="0" lvl="0" marL="0" rtl="0" algn="l">
              <a:spcBef>
                <a:spcPts val="0"/>
              </a:spcBef>
              <a:spcAft>
                <a:spcPts val="0"/>
              </a:spcAft>
              <a:buNone/>
            </a:pPr>
            <a:r>
              <a:rPr lang="en">
                <a:solidFill>
                  <a:schemeClr val="dk1"/>
                </a:solidFill>
              </a:rPr>
              <a:t>Detail phim: </a:t>
            </a:r>
            <a:r>
              <a:rPr b="1" lang="en">
                <a:solidFill>
                  <a:srgbClr val="1C4587"/>
                </a:solidFill>
              </a:rPr>
              <a:t>https://api.themoviedb.org/3/movie/${movieId}</a:t>
            </a:r>
            <a:r>
              <a:rPr b="1" lang="en" u="sng">
                <a:solidFill>
                  <a:srgbClr val="1C4587"/>
                </a:solidFill>
                <a:hlinkClick r:id="rId14">
                  <a:extLst>
                    <a:ext uri="{A12FA001-AC4F-418D-AE19-62706E023703}">
                      <ahyp:hlinkClr val="tx"/>
                    </a:ext>
                  </a:extLst>
                </a:hlinkClick>
              </a:rPr>
              <a:t>?api_key=</a:t>
            </a:r>
            <a:r>
              <a:rPr b="1" lang="en" u="sng">
                <a:solidFill>
                  <a:srgbClr val="1C4587"/>
                </a:solidFill>
                <a:hlinkClick r:id="rId15">
                  <a:extLst>
                    <a:ext uri="{A12FA001-AC4F-418D-AE19-62706E023703}">
                      <ahyp:hlinkClr val="tx"/>
                    </a:ext>
                  </a:extLst>
                </a:hlinkClick>
              </a:rPr>
              <a:t>${API_KEY}</a:t>
            </a:r>
            <a:endParaRPr b="1">
              <a:solidFill>
                <a:srgbClr val="1C4587"/>
              </a:solidFill>
            </a:endParaRPr>
          </a:p>
          <a:p>
            <a:pPr indent="0" lvl="0" marL="0" rtl="0" algn="l">
              <a:spcBef>
                <a:spcPts val="0"/>
              </a:spcBef>
              <a:spcAft>
                <a:spcPts val="0"/>
              </a:spcAft>
              <a:buClr>
                <a:schemeClr val="dk1"/>
              </a:buClr>
              <a:buSzPts val="1100"/>
              <a:buFont typeface="Arial"/>
              <a:buNone/>
            </a:pPr>
            <a:r>
              <a:rPr lang="en">
                <a:solidFill>
                  <a:schemeClr val="dk1"/>
                </a:solidFill>
              </a:rPr>
              <a:t>Video trailer phim: </a:t>
            </a:r>
            <a:r>
              <a:rPr b="1" lang="en">
                <a:solidFill>
                  <a:srgbClr val="1C4587"/>
                </a:solidFill>
              </a:rPr>
              <a:t>https://api.themoviedb.org/3/movie/${movieId}/videos</a:t>
            </a:r>
            <a:r>
              <a:rPr b="1" lang="en" u="sng">
                <a:solidFill>
                  <a:srgbClr val="1C4587"/>
                </a:solidFill>
                <a:hlinkClick r:id="rId16">
                  <a:extLst>
                    <a:ext uri="{A12FA001-AC4F-418D-AE19-62706E023703}">
                      <ahyp:hlinkClr val="tx"/>
                    </a:ext>
                  </a:extLst>
                </a:hlinkClick>
              </a:rPr>
              <a:t>?api_key=</a:t>
            </a:r>
            <a:r>
              <a:rPr b="1" lang="en" u="sng">
                <a:solidFill>
                  <a:srgbClr val="1C4587"/>
                </a:solidFill>
                <a:hlinkClick r:id="rId17">
                  <a:extLst>
                    <a:ext uri="{A12FA001-AC4F-418D-AE19-62706E023703}">
                      <ahyp:hlinkClr val="tx"/>
                    </a:ext>
                  </a:extLst>
                </a:hlinkClick>
              </a:rPr>
              <a:t>${API_KEY}</a:t>
            </a:r>
            <a:r>
              <a:rPr b="1" lang="en">
                <a:solidFill>
                  <a:srgbClr val="1C4587"/>
                </a:solidFill>
              </a:rPr>
              <a:t> </a:t>
            </a:r>
            <a:r>
              <a:rPr i="1" lang="en">
                <a:solidFill>
                  <a:srgbClr val="1C4587"/>
                </a:solidFill>
              </a:rPr>
              <a:t>(tìm video nào có type==”trailer”)</a:t>
            </a:r>
            <a:endParaRPr b="1">
              <a:solidFill>
                <a:srgbClr val="073763"/>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6324fcf69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6324fcf69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9b21fb6f2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9b21fb6f2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6324fcf69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6324fcf69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4809eaa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4809eaa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6324fcf69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6324fcf69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"box-cart"</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"list-cart"</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"cart-item"</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"item_img"</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img</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src</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"img/product-2.jpg"</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alt</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a:t>
            </a:r>
            <a:r>
              <a:rPr lang="en" sz="1050">
                <a:solidFill>
                  <a:srgbClr val="ABB2BF"/>
                </a:solidFill>
                <a:highlight>
                  <a:srgbClr val="282C34"/>
                </a:highlight>
                <a:latin typeface="Courier New"/>
                <a:ea typeface="Courier New"/>
                <a:cs typeface="Courier New"/>
                <a:sym typeface="Courier New"/>
              </a:rPr>
              <a:t> /&gt;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"item_content"</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"content_top"</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"info"</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h3</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"title"</a:t>
            </a:r>
            <a:r>
              <a:rPr lang="en" sz="1050">
                <a:solidFill>
                  <a:srgbClr val="ABB2BF"/>
                </a:solidFill>
                <a:highlight>
                  <a:srgbClr val="282C34"/>
                </a:highlight>
                <a:latin typeface="Courier New"/>
                <a:ea typeface="Courier New"/>
                <a:cs typeface="Courier New"/>
                <a:sym typeface="Courier New"/>
              </a:rPr>
              <a:t>&gt;Bulk Lime Juice 200ml Aseptic Own Brand&lt;/</a:t>
            </a:r>
            <a:r>
              <a:rPr lang="en" sz="1050">
                <a:solidFill>
                  <a:srgbClr val="E06C75"/>
                </a:solidFill>
                <a:highlight>
                  <a:srgbClr val="282C34"/>
                </a:highlight>
                <a:latin typeface="Courier New"/>
                <a:ea typeface="Courier New"/>
                <a:cs typeface="Courier New"/>
                <a:sym typeface="Courier New"/>
              </a:rPr>
              <a:t>h3</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"delete"</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a</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href</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"javascript:;"</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"fa-solid fa-trash-can"</a:t>
            </a:r>
            <a:r>
              <a:rPr lang="en" sz="1050">
                <a:solidFill>
                  <a:srgbClr val="ABB2BF"/>
                </a:solidFill>
                <a:highlight>
                  <a:srgbClr val="282C34"/>
                </a:highlight>
                <a:latin typeface="Courier New"/>
                <a:ea typeface="Courier New"/>
                <a:cs typeface="Courier New"/>
                <a:sym typeface="Courier New"/>
              </a:rPr>
              <a:t>&gt;&lt;/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a</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"content_bot"</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"left"</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&gt;Quanlity: &lt;/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"quantity"</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type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"minus"</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"fa fa-minus"</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aria-hidden</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"true"</a:t>
            </a:r>
            <a:r>
              <a:rPr lang="en" sz="1050">
                <a:solidFill>
                  <a:srgbClr val="ABB2BF"/>
                </a:solidFill>
                <a:highlight>
                  <a:srgbClr val="282C34"/>
                </a:highlight>
                <a:latin typeface="Courier New"/>
                <a:ea typeface="Courier New"/>
                <a:cs typeface="Courier New"/>
                <a:sym typeface="Courier New"/>
              </a:rPr>
              <a:t>&gt;&lt;/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input</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type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"text"</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"quantity"</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value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"5"</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disabled</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"disabled"</a:t>
            </a:r>
            <a:r>
              <a:rPr lang="en" sz="1050">
                <a:solidFill>
                  <a:srgbClr val="ABB2BF"/>
                </a:solidFill>
                <a:highlight>
                  <a:srgbClr val="282C34"/>
                </a:highlight>
                <a:latin typeface="Courier New"/>
                <a:ea typeface="Courier New"/>
                <a:cs typeface="Courier New"/>
                <a:sym typeface="Courier New"/>
              </a:rPr>
              <a:t> /&gt;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type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"plus"</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"fa fa-plus"</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aria-hidden</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"true"</a:t>
            </a:r>
            <a:r>
              <a:rPr lang="en" sz="1050">
                <a:solidFill>
                  <a:srgbClr val="ABB2BF"/>
                </a:solidFill>
                <a:highlight>
                  <a:srgbClr val="282C34"/>
                </a:highlight>
                <a:latin typeface="Courier New"/>
                <a:ea typeface="Courier New"/>
                <a:cs typeface="Courier New"/>
                <a:sym typeface="Courier New"/>
              </a:rPr>
              <a:t>&gt;&lt;/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"price"</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&gt;155.00&lt;/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 $</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"pricecore"</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style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"display: none"</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31</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"s_total"</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"info"</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&gt;Total&lt;/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"total"</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&gt;0&lt;/</a:t>
            </a:r>
            <a:r>
              <a:rPr lang="en" sz="1050">
                <a:solidFill>
                  <a:srgbClr val="E06C75"/>
                </a:solidFill>
                <a:highlight>
                  <a:srgbClr val="282C34"/>
                </a:highlight>
                <a:latin typeface="Courier New"/>
                <a:ea typeface="Courier New"/>
                <a:cs typeface="Courier New"/>
                <a:sym typeface="Courier New"/>
              </a:rPr>
              <a:t>span</a:t>
            </a:r>
            <a:r>
              <a:rPr lang="en" sz="1050">
                <a:solidFill>
                  <a:srgbClr val="ABB2BF"/>
                </a:solidFill>
                <a:highlight>
                  <a:srgbClr val="282C34"/>
                </a:highlight>
                <a:latin typeface="Courier New"/>
                <a:ea typeface="Courier New"/>
                <a:cs typeface="Courier New"/>
                <a:sym typeface="Courier New"/>
              </a:rPr>
              <a:t>&gt; VND</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a</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href</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"order.html"</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className</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"s_button"</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class</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"fa fa-shopping-cart"</a:t>
            </a:r>
            <a:r>
              <a:rPr lang="en" sz="1050">
                <a:solidFill>
                  <a:srgbClr val="ABB2BF"/>
                </a:solidFill>
                <a:highlight>
                  <a:srgbClr val="282C34"/>
                </a:highlight>
                <a:latin typeface="Courier New"/>
                <a:ea typeface="Courier New"/>
                <a:cs typeface="Courier New"/>
                <a:sym typeface="Courier New"/>
              </a:rPr>
              <a:t> </a:t>
            </a:r>
            <a:r>
              <a:rPr lang="en" sz="1050">
                <a:solidFill>
                  <a:srgbClr val="D19A66"/>
                </a:solidFill>
                <a:highlight>
                  <a:srgbClr val="282C34"/>
                </a:highlight>
                <a:latin typeface="Courier New"/>
                <a:ea typeface="Courier New"/>
                <a:cs typeface="Courier New"/>
                <a:sym typeface="Courier New"/>
              </a:rPr>
              <a:t>aria-hidden</a:t>
            </a:r>
            <a:r>
              <a:rPr lang="en" sz="1050">
                <a:solidFill>
                  <a:srgbClr val="ABB2BF"/>
                </a:solidFill>
                <a:highlight>
                  <a:srgbClr val="282C34"/>
                </a:highlight>
                <a:latin typeface="Courier New"/>
                <a:ea typeface="Courier New"/>
                <a:cs typeface="Courier New"/>
                <a:sym typeface="Courier New"/>
              </a:rPr>
              <a:t>=</a:t>
            </a:r>
            <a:r>
              <a:rPr lang="en" sz="1050">
                <a:solidFill>
                  <a:srgbClr val="98C379"/>
                </a:solidFill>
                <a:highlight>
                  <a:srgbClr val="282C34"/>
                </a:highlight>
                <a:latin typeface="Courier New"/>
                <a:ea typeface="Courier New"/>
                <a:cs typeface="Courier New"/>
                <a:sym typeface="Courier New"/>
              </a:rPr>
              <a:t>"true"</a:t>
            </a:r>
            <a:r>
              <a:rPr lang="en" sz="1050">
                <a:solidFill>
                  <a:srgbClr val="ABB2BF"/>
                </a:solidFill>
                <a:highlight>
                  <a:srgbClr val="282C34"/>
                </a:highlight>
                <a:latin typeface="Courier New"/>
                <a:ea typeface="Courier New"/>
                <a:cs typeface="Courier New"/>
                <a:sym typeface="Courier New"/>
              </a:rPr>
              <a:t>&gt;&lt;/</a:t>
            </a:r>
            <a:r>
              <a:rPr lang="en" sz="1050">
                <a:solidFill>
                  <a:srgbClr val="E06C75"/>
                </a:solidFill>
                <a:highlight>
                  <a:srgbClr val="282C34"/>
                </a:highlight>
                <a:latin typeface="Courier New"/>
                <a:ea typeface="Courier New"/>
                <a:cs typeface="Courier New"/>
                <a:sym typeface="Courier New"/>
              </a:rPr>
              <a:t>i</a:t>
            </a:r>
            <a:r>
              <a:rPr lang="en" sz="1050">
                <a:solidFill>
                  <a:srgbClr val="ABB2BF"/>
                </a:solidFill>
                <a:highlight>
                  <a:srgbClr val="282C34"/>
                </a:highlight>
                <a:latin typeface="Courier New"/>
                <a:ea typeface="Courier New"/>
                <a:cs typeface="Courier New"/>
                <a:sym typeface="Courier New"/>
              </a:rPr>
              <a:t>&gt; ORDER NOW</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a</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ABB2BF"/>
                </a:solidFill>
                <a:highlight>
                  <a:srgbClr val="282C34"/>
                </a:highlight>
                <a:latin typeface="Courier New"/>
                <a:ea typeface="Courier New"/>
                <a:cs typeface="Courier New"/>
                <a:sym typeface="Courier New"/>
              </a:rPr>
              <a:t>        &lt;/</a:t>
            </a:r>
            <a:r>
              <a:rPr lang="en" sz="1050">
                <a:solidFill>
                  <a:srgbClr val="E06C75"/>
                </a:solidFill>
                <a:highlight>
                  <a:srgbClr val="282C34"/>
                </a:highlight>
                <a:latin typeface="Courier New"/>
                <a:ea typeface="Courier New"/>
                <a:cs typeface="Courier New"/>
                <a:sym typeface="Courier New"/>
              </a:rPr>
              <a:t>div</a:t>
            </a:r>
            <a:r>
              <a:rPr lang="en" sz="1050">
                <a:solidFill>
                  <a:srgbClr val="ABB2BF"/>
                </a:solidFill>
                <a:highlight>
                  <a:srgbClr val="282C34"/>
                </a:highlight>
                <a:latin typeface="Courier New"/>
                <a:ea typeface="Courier New"/>
                <a:cs typeface="Courier New"/>
                <a:sym typeface="Courier New"/>
              </a:rPr>
              <a:t>&gt;</a:t>
            </a:r>
            <a:endParaRPr sz="1050">
              <a:solidFill>
                <a:srgbClr val="ABB2BF"/>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.box-cart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width: 40%;</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 50px auto;</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background-color: #fff;</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padding: 20px;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display: flex;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border-radius: 8px;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position: relative;</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box-shadow: rgba(100, 100, 111, 0.2) 0px 7px 29px 0px;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overflow: hidden;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margin-bottom: 25px;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.item_img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width: 20%;</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width: 80%;</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margin-left: 10px;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.content_top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display: flex;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align-items: center;</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justify-content: space-between;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.content_top .info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width: 80%;</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.content_top .info .title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font-weight: 500;</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margin-bottom: 7px;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.content_top .delete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width: 20%;</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text-align: right;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.content_top .delete a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background-color: #f2f2f2;</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padding: 12px 13px 7px;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border-radius: 5px;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.content_bot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display: flex;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align-items: center;</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justify-content: space-between;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margin-top: 15px;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.content_bot .left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display: flex;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align-items: center;</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.content_bot .quantity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width: 85px;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font-size: 12px;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display: flex;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align-items: center;</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margin-left: 10px;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.content_bot .quantity span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display: block;</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color: #121212;</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cursor: pointer;</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min-width: 2.667em;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width: 2.667em;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height: 2.667em;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line-height: 2.667em;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 0 auto;</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text-align: center;</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background-color: #e9e9e9;</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border-radius: 5px;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.content_bot .quantity input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display: block;</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text-align: center;</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border: 1px solid #e0e0e0;</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 0 auto;</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font-weight: bold;</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min-width: 2.667em;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width: 1.667em;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height: 2.667em;</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border-radius: 5px;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 0 8px;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.content_bot .quantity input:focus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outline: none;</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.cart-item .item_content .content_bot .price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font-size: 20px;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font-weight: bold;</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.s_total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background-color: #fff;</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padding: 10px 10px 1px;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border-radius: 8px;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margin-bottom: 15px;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box-shadow: rgba(100, 100, 111, 0.2) 0px 7px 29px 0px;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.s_total .title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font-weight: 600;</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font-size: 16px;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margin-bottom: 20px;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.s_total .info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display: flex;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align-items: center;</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justify-content: space-between;</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margin-bottom: 15px;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font-weight: 600;</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font-size: 19px;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.s_total .info.total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font-weight: bold;</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border-top: 1px solid #eaeaea;</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padding-top: 15px;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margin-top: 20px;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.s_button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background: #ff8d00;</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color: #ffffff;</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width: 100%;</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text-align: center;</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display: block;</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padding: 10px 20px;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border-radius: 10px;</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text-transform: uppercase;</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font-weight: bold;</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text-decoration: none;</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FFFFF"/>
                </a:highlight>
                <a:latin typeface="Courier New"/>
                <a:ea typeface="Courier New"/>
                <a:cs typeface="Courier New"/>
                <a:sym typeface="Courier New"/>
              </a:rPr>
              <a:t>    border: none;</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bd87a4d6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bd87a4d6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b676197e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b676197e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6ab0d509e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6ab0d509e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https://docs.google.com/spreadsheets/d/1KrYREolIn7KdYAQgbdDpD17wQ_0ilIWr-E9ugPNpQeM/edit?usp=sharing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50" name="Google Shape;50;p2"/>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139" name="Shape 139"/>
        <p:cNvGrpSpPr/>
        <p:nvPr/>
      </p:nvGrpSpPr>
      <p:grpSpPr>
        <a:xfrm>
          <a:off x="0" y="0"/>
          <a:ext cx="0" cy="0"/>
          <a:chOff x="0" y="0"/>
          <a:chExt cx="0" cy="0"/>
        </a:xfrm>
      </p:grpSpPr>
      <p:sp>
        <p:nvSpPr>
          <p:cNvPr id="140" name="Google Shape;140;p11"/>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143" name="Google Shape;143;p11"/>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7" name="Shape 147"/>
        <p:cNvGrpSpPr/>
        <p:nvPr/>
      </p:nvGrpSpPr>
      <p:grpSpPr>
        <a:xfrm>
          <a:off x="0" y="0"/>
          <a:ext cx="0" cy="0"/>
          <a:chOff x="0" y="0"/>
          <a:chExt cx="0" cy="0"/>
        </a:xfrm>
      </p:grpSpPr>
      <p:sp>
        <p:nvSpPr>
          <p:cNvPr id="148" name="Google Shape;148;p12"/>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149" name="Google Shape;149;p12"/>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2"/>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2"/>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2"/>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2"/>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62"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4"/>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3" name="Google Shape;183;p14"/>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4" name="Google Shape;184;p14"/>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85" name="Google Shape;185;p14"/>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6" name="Google Shape;186;p14"/>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7" name="Google Shape;187;p14"/>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8" name="Google Shape;188;p14"/>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89" name="Google Shape;189;p14"/>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90" name="Google Shape;190;p14"/>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1" name="Shape 191"/>
        <p:cNvGrpSpPr/>
        <p:nvPr/>
      </p:nvGrpSpPr>
      <p:grpSpPr>
        <a:xfrm>
          <a:off x="0" y="0"/>
          <a:ext cx="0" cy="0"/>
          <a:chOff x="0" y="0"/>
          <a:chExt cx="0" cy="0"/>
        </a:xfrm>
      </p:grpSpPr>
      <p:sp>
        <p:nvSpPr>
          <p:cNvPr id="192" name="Google Shape;192;p15"/>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98" name="Google Shape;198;p15"/>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99" name="Google Shape;199;p15"/>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00" name="Google Shape;200;p15"/>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01" name="Google Shape;201;p15"/>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2" name="Google Shape;202;p15"/>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03" name="Google Shape;203;p15"/>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04" name="Google Shape;204;p15"/>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05" name="Google Shape;205;p15"/>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06" name="Google Shape;206;p15"/>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207" name="Shape 207"/>
        <p:cNvGrpSpPr/>
        <p:nvPr/>
      </p:nvGrpSpPr>
      <p:grpSpPr>
        <a:xfrm>
          <a:off x="0" y="0"/>
          <a:ext cx="0" cy="0"/>
          <a:chOff x="0" y="0"/>
          <a:chExt cx="0" cy="0"/>
        </a:xfrm>
      </p:grpSpPr>
      <p:sp>
        <p:nvSpPr>
          <p:cNvPr id="208" name="Google Shape;208;p16"/>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09" name="Google Shape;209;p16"/>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0" name="Google Shape;210;p16"/>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1" name="Google Shape;211;p16"/>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2" name="Google Shape;212;p16"/>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3" name="Google Shape;213;p16"/>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4" name="Google Shape;214;p16"/>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5" name="Google Shape;215;p16"/>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16" name="Google Shape;216;p16"/>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217" name="Shape 217"/>
        <p:cNvGrpSpPr/>
        <p:nvPr/>
      </p:nvGrpSpPr>
      <p:grpSpPr>
        <a:xfrm>
          <a:off x="0" y="0"/>
          <a:ext cx="0" cy="0"/>
          <a:chOff x="0" y="0"/>
          <a:chExt cx="0" cy="0"/>
        </a:xfrm>
      </p:grpSpPr>
      <p:sp>
        <p:nvSpPr>
          <p:cNvPr id="218" name="Google Shape;218;p17"/>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220" name="Google Shape;220;p17"/>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221" name="Google Shape;221;p17"/>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225" name="Shape 225"/>
        <p:cNvGrpSpPr/>
        <p:nvPr/>
      </p:nvGrpSpPr>
      <p:grpSpPr>
        <a:xfrm>
          <a:off x="0" y="0"/>
          <a:ext cx="0" cy="0"/>
          <a:chOff x="0" y="0"/>
          <a:chExt cx="0" cy="0"/>
        </a:xfrm>
      </p:grpSpPr>
      <p:sp>
        <p:nvSpPr>
          <p:cNvPr id="226" name="Google Shape;226;p18"/>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238"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241" name="Google Shape;241;p19"/>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242" name="Google Shape;242;p19"/>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274" name="Shape 274"/>
        <p:cNvGrpSpPr/>
        <p:nvPr/>
      </p:nvGrpSpPr>
      <p:grpSpPr>
        <a:xfrm>
          <a:off x="0" y="0"/>
          <a:ext cx="0" cy="0"/>
          <a:chOff x="0" y="0"/>
          <a:chExt cx="0" cy="0"/>
        </a:xfrm>
      </p:grpSpPr>
      <p:sp>
        <p:nvSpPr>
          <p:cNvPr id="275" name="Google Shape;275;p20"/>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281" name="Google Shape;281;p20"/>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282" name="Google Shape;282;p20"/>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283" name="Google Shape;283;p20"/>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51" name="Shape 51"/>
        <p:cNvGrpSpPr/>
        <p:nvPr/>
      </p:nvGrpSpPr>
      <p:grpSpPr>
        <a:xfrm>
          <a:off x="0" y="0"/>
          <a:ext cx="0" cy="0"/>
          <a:chOff x="0" y="0"/>
          <a:chExt cx="0" cy="0"/>
        </a:xfrm>
      </p:grpSpPr>
      <p:sp>
        <p:nvSpPr>
          <p:cNvPr id="52" name="Google Shape;52;p3"/>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56" name="Google Shape;56;p3"/>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57" name="Google Shape;57;p3"/>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284" name="Shape 284"/>
        <p:cNvGrpSpPr/>
        <p:nvPr/>
      </p:nvGrpSpPr>
      <p:grpSpPr>
        <a:xfrm>
          <a:off x="0" y="0"/>
          <a:ext cx="0" cy="0"/>
          <a:chOff x="0" y="0"/>
          <a:chExt cx="0" cy="0"/>
        </a:xfrm>
      </p:grpSpPr>
      <p:sp>
        <p:nvSpPr>
          <p:cNvPr id="285" name="Google Shape;285;p21"/>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286" name="Google Shape;286;p2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287" name="Shape 287"/>
        <p:cNvGrpSpPr/>
        <p:nvPr/>
      </p:nvGrpSpPr>
      <p:grpSpPr>
        <a:xfrm>
          <a:off x="0" y="0"/>
          <a:ext cx="0" cy="0"/>
          <a:chOff x="0" y="0"/>
          <a:chExt cx="0" cy="0"/>
        </a:xfrm>
      </p:grpSpPr>
      <p:sp>
        <p:nvSpPr>
          <p:cNvPr id="288" name="Google Shape;288;p22"/>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9" name="Google Shape;289;p22"/>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0" name="Google Shape;290;p22"/>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22"/>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2" name="Google Shape;292;p22"/>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2"/>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4" name="Google Shape;294;p22"/>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2"/>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6" name="Google Shape;296;p22"/>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22"/>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8" name="Google Shape;298;p22"/>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22"/>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00" name="Google Shape;300;p22"/>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01" name="Google Shape;301;p22"/>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303" name="Shape 303"/>
        <p:cNvGrpSpPr/>
        <p:nvPr/>
      </p:nvGrpSpPr>
      <p:grpSpPr>
        <a:xfrm>
          <a:off x="0" y="0"/>
          <a:ext cx="0" cy="0"/>
          <a:chOff x="0" y="0"/>
          <a:chExt cx="0" cy="0"/>
        </a:xfrm>
      </p:grpSpPr>
      <p:sp>
        <p:nvSpPr>
          <p:cNvPr id="304" name="Google Shape;304;p2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05" name="Google Shape;305;p23"/>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06" name="Google Shape;306;p23"/>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310" name="Shape 310"/>
        <p:cNvGrpSpPr/>
        <p:nvPr/>
      </p:nvGrpSpPr>
      <p:grpSpPr>
        <a:xfrm>
          <a:off x="0" y="0"/>
          <a:ext cx="0" cy="0"/>
          <a:chOff x="0" y="0"/>
          <a:chExt cx="0" cy="0"/>
        </a:xfrm>
      </p:grpSpPr>
      <p:sp>
        <p:nvSpPr>
          <p:cNvPr id="311" name="Google Shape;311;p24"/>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24"/>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3" name="Google Shape;313;p24"/>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24"/>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5" name="Google Shape;315;p24"/>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24"/>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4"/>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 name="Google Shape;87;p4"/>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5"/>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91" name="Google Shape;91;p5"/>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sp>
        <p:nvSpPr>
          <p:cNvPr id="93" name="Google Shape;93;p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94" name="Google Shape;94;p6"/>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95" name="Google Shape;95;p6"/>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96" name="Google Shape;96;p6"/>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97" name="Google Shape;97;p6"/>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98" name="Google Shape;98;p6"/>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03" name="Google Shape;103;p8"/>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4" name="Google Shape;104;p8"/>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106" name="Shape 106"/>
        <p:cNvGrpSpPr/>
        <p:nvPr/>
      </p:nvGrpSpPr>
      <p:grpSpPr>
        <a:xfrm>
          <a:off x="0" y="0"/>
          <a:ext cx="0" cy="0"/>
          <a:chOff x="0" y="0"/>
          <a:chExt cx="0" cy="0"/>
        </a:xfrm>
      </p:grpSpPr>
      <p:sp>
        <p:nvSpPr>
          <p:cNvPr id="107" name="Google Shape;107;p9"/>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33" name="Google Shape;133;p9"/>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10"/>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6" name="Google Shape;136;p1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37" name="Google Shape;137;p10"/>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4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4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47.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 Id="rId3" Type="http://schemas.openxmlformats.org/officeDocument/2006/relationships/image" Target="../media/image59.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 Id="rId3" Type="http://schemas.openxmlformats.org/officeDocument/2006/relationships/image" Target="../media/image65.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 Id="rId3" Type="http://schemas.openxmlformats.org/officeDocument/2006/relationships/image" Target="../media/image105.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 Id="rId3" Type="http://schemas.openxmlformats.org/officeDocument/2006/relationships/image" Target="../media/image53.png"/><Relationship Id="rId4" Type="http://schemas.openxmlformats.org/officeDocument/2006/relationships/hyperlink" Target="https://pokeapi.co/api/v2/pokemon/?offset=0&amp;limit=20" TargetMode="External"/><Relationship Id="rId5" Type="http://schemas.openxmlformats.org/officeDocument/2006/relationships/hyperlink" Target="https://pokeapi.co/api/v2/pokemon/?offset=20&amp;limit=20"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 Id="rId3" Type="http://schemas.openxmlformats.org/officeDocument/2006/relationships/image" Target="../media/image51.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image" Target="../media/image70.png"/><Relationship Id="rId4" Type="http://schemas.openxmlformats.org/officeDocument/2006/relationships/image" Target="../media/image64.png"/><Relationship Id="rId5" Type="http://schemas.openxmlformats.org/officeDocument/2006/relationships/image" Target="../media/image71.png"/><Relationship Id="rId6"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 Id="rId3" Type="http://schemas.openxmlformats.org/officeDocument/2006/relationships/hyperlink" Target="https://api.openweathermap.org/data/2.5/weather?q=$%7BcityValue%7D&amp;appid=$%7Bkey%7D&amp;units=metric" TargetMode="Externa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 Id="rId3"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 Id="rId3" Type="http://schemas.openxmlformats.org/officeDocument/2006/relationships/image" Target="../media/image63.pn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 Id="rId3" Type="http://schemas.openxmlformats.org/officeDocument/2006/relationships/image" Target="../media/image79.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6.xml"/><Relationship Id="rId3"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7.xml"/><Relationship Id="rId3" Type="http://schemas.openxmlformats.org/officeDocument/2006/relationships/image" Target="../media/image72.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 Id="rId3"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0.xml"/><Relationship Id="rId3" Type="http://schemas.openxmlformats.org/officeDocument/2006/relationships/image" Target="../media/image74.png"/><Relationship Id="rId4" Type="http://schemas.openxmlformats.org/officeDocument/2006/relationships/image" Target="../media/image69.png"/><Relationship Id="rId5" Type="http://schemas.openxmlformats.org/officeDocument/2006/relationships/image" Target="../media/image77.png"/><Relationship Id="rId6" Type="http://schemas.openxmlformats.org/officeDocument/2006/relationships/image" Target="../media/image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1.xml"/><Relationship Id="rId3" Type="http://schemas.openxmlformats.org/officeDocument/2006/relationships/image" Target="../media/image88.png"/><Relationship Id="rId4" Type="http://schemas.openxmlformats.org/officeDocument/2006/relationships/image" Target="../media/image93.png"/><Relationship Id="rId5"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 Id="rId3" Type="http://schemas.openxmlformats.org/officeDocument/2006/relationships/image" Target="../media/image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3.xml"/><Relationship Id="rId3" Type="http://schemas.openxmlformats.org/officeDocument/2006/relationships/image" Target="../media/image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 Id="rId3"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5.xml"/><Relationship Id="rId3"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6.xml"/><Relationship Id="rId3" Type="http://schemas.openxmlformats.org/officeDocument/2006/relationships/image" Target="../media/image9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9.xml"/><Relationship Id="rId3"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0.xml"/><Relationship Id="rId3" Type="http://schemas.openxmlformats.org/officeDocument/2006/relationships/image" Target="../media/image86.png"/><Relationship Id="rId4" Type="http://schemas.openxmlformats.org/officeDocument/2006/relationships/image" Target="../media/image90.png"/><Relationship Id="rId5"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1.xml"/><Relationship Id="rId3" Type="http://schemas.openxmlformats.org/officeDocument/2006/relationships/image" Target="../media/image9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2.xml"/><Relationship Id="rId3" Type="http://schemas.openxmlformats.org/officeDocument/2006/relationships/image" Target="../media/image92.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 Id="rId3" Type="http://schemas.openxmlformats.org/officeDocument/2006/relationships/image" Target="../media/image89.png"/><Relationship Id="rId4" Type="http://schemas.openxmlformats.org/officeDocument/2006/relationships/image" Target="../media/image9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4.xml"/><Relationship Id="rId3" Type="http://schemas.openxmlformats.org/officeDocument/2006/relationships/image" Target="../media/image103.png"/><Relationship Id="rId4" Type="http://schemas.openxmlformats.org/officeDocument/2006/relationships/image" Target="../media/image100.png"/><Relationship Id="rId5" Type="http://schemas.openxmlformats.org/officeDocument/2006/relationships/image" Target="../media/image97.png"/><Relationship Id="rId6"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6.xml"/><Relationship Id="rId3" Type="http://schemas.openxmlformats.org/officeDocument/2006/relationships/image" Target="../media/image102.pn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8.xml"/><Relationship Id="rId3" Type="http://schemas.openxmlformats.org/officeDocument/2006/relationships/image" Target="../media/image10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9.xml"/><Relationship Id="rId3" Type="http://schemas.openxmlformats.org/officeDocument/2006/relationships/image" Target="../media/image1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0.xml"/><Relationship Id="rId3" Type="http://schemas.openxmlformats.org/officeDocument/2006/relationships/image" Target="../media/image9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FRONT</a:t>
            </a:r>
            <a:endParaRPr/>
          </a:p>
          <a:p>
            <a:pPr indent="0" lvl="0" marL="0" rtl="0" algn="l">
              <a:spcBef>
                <a:spcPts val="0"/>
              </a:spcBef>
              <a:spcAft>
                <a:spcPts val="0"/>
              </a:spcAft>
              <a:buNone/>
            </a:pPr>
            <a:r>
              <a:rPr lang="en"/>
              <a:t>END</a:t>
            </a:r>
            <a:endParaRPr/>
          </a:p>
        </p:txBody>
      </p:sp>
      <p:sp>
        <p:nvSpPr>
          <p:cNvPr id="331" name="Google Shape;331;p25"/>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1" lang="en" sz="3000">
                <a:solidFill>
                  <a:schemeClr val="dk2"/>
                </a:solidFill>
                <a:latin typeface="Montserrat"/>
                <a:ea typeface="Montserrat"/>
                <a:cs typeface="Montserrat"/>
                <a:sym typeface="Montserrat"/>
              </a:rPr>
              <a:t>REACT JS </a:t>
            </a:r>
            <a:endParaRPr b="1" sz="3000">
              <a:solidFill>
                <a:schemeClr val="dk2"/>
              </a:solidFill>
              <a:latin typeface="Montserrat"/>
              <a:ea typeface="Montserrat"/>
              <a:cs typeface="Montserrat"/>
              <a:sym typeface="Montserrat"/>
            </a:endParaRPr>
          </a:p>
        </p:txBody>
      </p:sp>
      <p:pic>
        <p:nvPicPr>
          <p:cNvPr id="332" name="Google Shape;332;p25"/>
          <p:cNvPicPr preferRelativeResize="0"/>
          <p:nvPr/>
        </p:nvPicPr>
        <p:blipFill>
          <a:blip r:embed="rId3">
            <a:alphaModFix/>
          </a:blip>
          <a:stretch>
            <a:fillRect/>
          </a:stretch>
        </p:blipFill>
        <p:spPr>
          <a:xfrm>
            <a:off x="2954475" y="2483775"/>
            <a:ext cx="1501851" cy="1305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ph idx="2" type="title"/>
          </p:nvPr>
        </p:nvSpPr>
        <p:spPr>
          <a:xfrm>
            <a:off x="359400" y="2326950"/>
            <a:ext cx="8425200" cy="489600"/>
          </a:xfrm>
          <a:prstGeom prst="rect">
            <a:avLst/>
          </a:prstGeom>
        </p:spPr>
        <p:txBody>
          <a:bodyPr anchorCtr="0" anchor="b" bIns="0" lIns="91425" spcFirstLastPara="1" rIns="91425" wrap="square" tIns="0">
            <a:noAutofit/>
          </a:bodyPr>
          <a:lstStyle/>
          <a:p>
            <a:pPr indent="0" lvl="0" marL="457200" rtl="0" algn="ctr">
              <a:spcBef>
                <a:spcPts val="0"/>
              </a:spcBef>
              <a:spcAft>
                <a:spcPts val="0"/>
              </a:spcAft>
              <a:buNone/>
            </a:pPr>
            <a:r>
              <a:rPr lang="en" sz="4700"/>
              <a:t>02. CÀI ĐẶT REACT</a:t>
            </a:r>
            <a:endParaRPr sz="4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5"/>
          <p:cNvSpPr txBox="1"/>
          <p:nvPr/>
        </p:nvSpPr>
        <p:spPr>
          <a:xfrm>
            <a:off x="210175" y="139800"/>
            <a:ext cx="578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accent2"/>
                </a:solidFill>
                <a:latin typeface="Montserrat"/>
                <a:ea typeface="Montserrat"/>
                <a:cs typeface="Montserrat"/>
                <a:sym typeface="Montserrat"/>
              </a:rPr>
              <a:t>CÀI ĐẶT</a:t>
            </a:r>
            <a:endParaRPr b="1" sz="2000" u="sng">
              <a:solidFill>
                <a:schemeClr val="accent2"/>
              </a:solidFill>
              <a:latin typeface="Montserrat"/>
              <a:ea typeface="Montserrat"/>
              <a:cs typeface="Montserrat"/>
              <a:sym typeface="Montserrat"/>
            </a:endParaRPr>
          </a:p>
        </p:txBody>
      </p:sp>
      <p:sp>
        <p:nvSpPr>
          <p:cNvPr id="399" name="Google Shape;399;p35"/>
          <p:cNvSpPr txBox="1"/>
          <p:nvPr/>
        </p:nvSpPr>
        <p:spPr>
          <a:xfrm>
            <a:off x="210175" y="610250"/>
            <a:ext cx="8440200" cy="1631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Medium"/>
              <a:buAutoNum type="arabicPeriod"/>
            </a:pPr>
            <a:r>
              <a:rPr lang="en">
                <a:solidFill>
                  <a:schemeClr val="lt1"/>
                </a:solidFill>
                <a:latin typeface="Montserrat Medium"/>
                <a:ea typeface="Montserrat Medium"/>
                <a:cs typeface="Montserrat Medium"/>
                <a:sym typeface="Montserrat Medium"/>
              </a:rPr>
              <a:t>Cài đặt </a:t>
            </a:r>
            <a:r>
              <a:rPr b="1" lang="en">
                <a:solidFill>
                  <a:schemeClr val="lt1"/>
                </a:solidFill>
                <a:latin typeface="Montserrat"/>
                <a:ea typeface="Montserrat"/>
                <a:cs typeface="Montserrat"/>
                <a:sym typeface="Montserrat"/>
              </a:rPr>
              <a:t>nodejs 14.17.3</a:t>
            </a:r>
            <a:endParaRPr b="1">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Medium"/>
              <a:buAutoNum type="arabicPeriod"/>
            </a:pPr>
            <a:r>
              <a:rPr lang="en">
                <a:solidFill>
                  <a:schemeClr val="lt1"/>
                </a:solidFill>
                <a:latin typeface="Montserrat Medium"/>
                <a:ea typeface="Montserrat Medium"/>
                <a:cs typeface="Montserrat Medium"/>
                <a:sym typeface="Montserrat Medium"/>
              </a:rPr>
              <a:t>Cài đặt </a:t>
            </a:r>
            <a:r>
              <a:rPr b="1" lang="en">
                <a:solidFill>
                  <a:schemeClr val="lt1"/>
                </a:solidFill>
                <a:latin typeface="Montserrat"/>
                <a:ea typeface="Montserrat"/>
                <a:cs typeface="Montserrat"/>
                <a:sym typeface="Montserrat"/>
              </a:rPr>
              <a:t>Git scm</a:t>
            </a:r>
            <a:endParaRPr b="1">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
                <a:solidFill>
                  <a:schemeClr val="lt1"/>
                </a:solidFill>
                <a:latin typeface="Montserrat Medium"/>
                <a:ea typeface="Montserrat Medium"/>
                <a:cs typeface="Montserrat Medium"/>
                <a:sym typeface="Montserrat Medium"/>
              </a:rPr>
              <a:t>Cài đặt </a:t>
            </a:r>
            <a:r>
              <a:rPr b="1" lang="en">
                <a:solidFill>
                  <a:schemeClr val="lt1"/>
                </a:solidFill>
                <a:latin typeface="Montserrat"/>
                <a:ea typeface="Montserrat"/>
                <a:cs typeface="Montserrat"/>
                <a:sym typeface="Montserrat"/>
              </a:rPr>
              <a:t>Extension visual studio code</a:t>
            </a:r>
            <a:endParaRPr b="1">
              <a:solidFill>
                <a:schemeClr val="lt1"/>
              </a:solidFill>
              <a:latin typeface="Montserrat"/>
              <a:ea typeface="Montserrat"/>
              <a:cs typeface="Montserrat"/>
              <a:sym typeface="Montserrat"/>
            </a:endParaRPr>
          </a:p>
          <a:p>
            <a:pPr indent="-311150" lvl="0" marL="457200" rtl="0" algn="l">
              <a:spcBef>
                <a:spcPts val="0"/>
              </a:spcBef>
              <a:spcAft>
                <a:spcPts val="0"/>
              </a:spcAft>
              <a:buClr>
                <a:srgbClr val="EBEBEB"/>
              </a:buClr>
              <a:buSzPts val="1300"/>
              <a:buFont typeface="Montserrat Medium"/>
              <a:buChar char="+"/>
            </a:pPr>
            <a:r>
              <a:rPr lang="en" sz="1300">
                <a:solidFill>
                  <a:srgbClr val="EBEBEB"/>
                </a:solidFill>
                <a:latin typeface="Montserrat Medium"/>
                <a:ea typeface="Montserrat Medium"/>
                <a:cs typeface="Montserrat Medium"/>
                <a:sym typeface="Montserrat Medium"/>
              </a:rPr>
              <a:t>Auto Rename Tag</a:t>
            </a:r>
            <a:endParaRPr sz="1300">
              <a:solidFill>
                <a:srgbClr val="EBEBEB"/>
              </a:solidFill>
              <a:latin typeface="Montserrat Medium"/>
              <a:ea typeface="Montserrat Medium"/>
              <a:cs typeface="Montserrat Medium"/>
              <a:sym typeface="Montserrat Medium"/>
            </a:endParaRPr>
          </a:p>
          <a:p>
            <a:pPr indent="-311150" lvl="0" marL="457200" rtl="0" algn="l">
              <a:spcBef>
                <a:spcPts val="0"/>
              </a:spcBef>
              <a:spcAft>
                <a:spcPts val="0"/>
              </a:spcAft>
              <a:buClr>
                <a:srgbClr val="EBEBEB"/>
              </a:buClr>
              <a:buSzPts val="1300"/>
              <a:buFont typeface="Montserrat Medium"/>
              <a:buChar char="+"/>
            </a:pPr>
            <a:r>
              <a:rPr lang="en" sz="1300">
                <a:solidFill>
                  <a:srgbClr val="EBEBEB"/>
                </a:solidFill>
                <a:latin typeface="Montserrat Medium"/>
                <a:ea typeface="Montserrat Medium"/>
                <a:cs typeface="Montserrat Medium"/>
                <a:sym typeface="Montserrat Medium"/>
              </a:rPr>
              <a:t>Javascript (ES6) code snippets</a:t>
            </a:r>
            <a:endParaRPr sz="1300">
              <a:solidFill>
                <a:srgbClr val="EBEBEB"/>
              </a:solidFill>
              <a:latin typeface="Montserrat Medium"/>
              <a:ea typeface="Montserrat Medium"/>
              <a:cs typeface="Montserrat Medium"/>
              <a:sym typeface="Montserrat Medium"/>
            </a:endParaRPr>
          </a:p>
          <a:p>
            <a:pPr indent="-311150" lvl="0" marL="457200" rtl="0" algn="l">
              <a:spcBef>
                <a:spcPts val="0"/>
              </a:spcBef>
              <a:spcAft>
                <a:spcPts val="0"/>
              </a:spcAft>
              <a:buClr>
                <a:srgbClr val="EBEBEB"/>
              </a:buClr>
              <a:buSzPts val="1300"/>
              <a:buFont typeface="Montserrat Medium"/>
              <a:buChar char="+"/>
            </a:pPr>
            <a:r>
              <a:rPr lang="en" sz="1300">
                <a:solidFill>
                  <a:srgbClr val="EBEBEB"/>
                </a:solidFill>
                <a:latin typeface="Montserrat Medium"/>
                <a:ea typeface="Montserrat Medium"/>
                <a:cs typeface="Montserrat Medium"/>
                <a:sym typeface="Montserrat Medium"/>
              </a:rPr>
              <a:t>Prettier</a:t>
            </a:r>
            <a:endParaRPr sz="1300">
              <a:solidFill>
                <a:srgbClr val="EBEBEB"/>
              </a:solidFill>
              <a:latin typeface="Montserrat Medium"/>
              <a:ea typeface="Montserrat Medium"/>
              <a:cs typeface="Montserrat Medium"/>
              <a:sym typeface="Montserrat Medium"/>
            </a:endParaRPr>
          </a:p>
          <a:p>
            <a:pPr indent="-311150" lvl="0" marL="457200" rtl="0" algn="l">
              <a:spcBef>
                <a:spcPts val="0"/>
              </a:spcBef>
              <a:spcAft>
                <a:spcPts val="0"/>
              </a:spcAft>
              <a:buClr>
                <a:srgbClr val="EBEBEB"/>
              </a:buClr>
              <a:buSzPts val="1300"/>
              <a:buFont typeface="Montserrat Medium"/>
              <a:buChar char="+"/>
            </a:pPr>
            <a:r>
              <a:rPr lang="en" sz="1300">
                <a:solidFill>
                  <a:srgbClr val="EBEBEB"/>
                </a:solidFill>
                <a:latin typeface="Montserrat Medium"/>
                <a:ea typeface="Montserrat Medium"/>
                <a:cs typeface="Montserrat Medium"/>
                <a:sym typeface="Montserrat Medium"/>
              </a:rPr>
              <a:t>Reactjs code snippets</a:t>
            </a:r>
            <a:endParaRPr b="1">
              <a:solidFill>
                <a:schemeClr val="lt1"/>
              </a:solidFill>
              <a:latin typeface="Montserrat"/>
              <a:ea typeface="Montserrat"/>
              <a:cs typeface="Montserrat"/>
              <a:sym typeface="Montserrat"/>
            </a:endParaRPr>
          </a:p>
        </p:txBody>
      </p:sp>
      <p:sp>
        <p:nvSpPr>
          <p:cNvPr id="400" name="Google Shape;400;p35"/>
          <p:cNvSpPr txBox="1"/>
          <p:nvPr/>
        </p:nvSpPr>
        <p:spPr>
          <a:xfrm>
            <a:off x="329700" y="2985625"/>
            <a:ext cx="5650200" cy="1223700"/>
          </a:xfrm>
          <a:prstGeom prst="rect">
            <a:avLst/>
          </a:prstGeom>
          <a:solidFill>
            <a:srgbClr val="1A1C2D"/>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8BE9FE"/>
                </a:solidFill>
                <a:latin typeface="Montserrat Medium"/>
                <a:ea typeface="Montserrat Medium"/>
                <a:cs typeface="Montserrat Medium"/>
                <a:sym typeface="Montserrat Medium"/>
              </a:rPr>
              <a:t>"</a:t>
            </a:r>
            <a:r>
              <a:rPr lang="en" sz="1050">
                <a:solidFill>
                  <a:srgbClr val="8BE9FD"/>
                </a:solidFill>
                <a:latin typeface="Montserrat Medium"/>
                <a:ea typeface="Montserrat Medium"/>
                <a:cs typeface="Montserrat Medium"/>
                <a:sym typeface="Montserrat Medium"/>
              </a:rPr>
              <a:t>emmet.includeLanguages</a:t>
            </a:r>
            <a:r>
              <a:rPr lang="en" sz="1050">
                <a:solidFill>
                  <a:srgbClr val="8BE9FE"/>
                </a:solidFill>
                <a:latin typeface="Montserrat Medium"/>
                <a:ea typeface="Montserrat Medium"/>
                <a:cs typeface="Montserrat Medium"/>
                <a:sym typeface="Montserrat Medium"/>
              </a:rPr>
              <a:t>"</a:t>
            </a:r>
            <a:r>
              <a:rPr lang="en" sz="1050">
                <a:solidFill>
                  <a:srgbClr val="FF79C6"/>
                </a:solidFill>
                <a:latin typeface="Montserrat Medium"/>
                <a:ea typeface="Montserrat Medium"/>
                <a:cs typeface="Montserrat Medium"/>
                <a:sym typeface="Montserrat Medium"/>
              </a:rPr>
              <a:t>:</a:t>
            </a:r>
            <a:r>
              <a:rPr lang="en" sz="1050">
                <a:solidFill>
                  <a:srgbClr val="F8F8F2"/>
                </a:solidFill>
                <a:latin typeface="Montserrat Medium"/>
                <a:ea typeface="Montserrat Medium"/>
                <a:cs typeface="Montserrat Medium"/>
                <a:sym typeface="Montserrat Medium"/>
              </a:rPr>
              <a:t> {</a:t>
            </a:r>
            <a:endParaRPr sz="1050">
              <a:solidFill>
                <a:srgbClr val="F8F8F2"/>
              </a:solidFill>
              <a:latin typeface="Montserrat Medium"/>
              <a:ea typeface="Montserrat Medium"/>
              <a:cs typeface="Montserrat Medium"/>
              <a:sym typeface="Montserrat Medium"/>
            </a:endParaRPr>
          </a:p>
          <a:p>
            <a:pPr indent="0" lvl="0" marL="0" rtl="0" algn="l">
              <a:lnSpc>
                <a:spcPct val="135714"/>
              </a:lnSpc>
              <a:spcBef>
                <a:spcPts val="0"/>
              </a:spcBef>
              <a:spcAft>
                <a:spcPts val="0"/>
              </a:spcAft>
              <a:buNone/>
            </a:pPr>
            <a:r>
              <a:rPr lang="en" sz="1050">
                <a:solidFill>
                  <a:srgbClr val="F8F8F2"/>
                </a:solidFill>
                <a:latin typeface="Montserrat Medium"/>
                <a:ea typeface="Montserrat Medium"/>
                <a:cs typeface="Montserrat Medium"/>
                <a:sym typeface="Montserrat Medium"/>
              </a:rPr>
              <a:t>        </a:t>
            </a:r>
            <a:r>
              <a:rPr lang="en" sz="1050">
                <a:solidFill>
                  <a:srgbClr val="8BE9FE"/>
                </a:solidFill>
                <a:latin typeface="Montserrat Medium"/>
                <a:ea typeface="Montserrat Medium"/>
                <a:cs typeface="Montserrat Medium"/>
                <a:sym typeface="Montserrat Medium"/>
              </a:rPr>
              <a:t>"</a:t>
            </a:r>
            <a:r>
              <a:rPr lang="en" sz="1050">
                <a:solidFill>
                  <a:srgbClr val="8BE9FD"/>
                </a:solidFill>
                <a:latin typeface="Montserrat Medium"/>
                <a:ea typeface="Montserrat Medium"/>
                <a:cs typeface="Montserrat Medium"/>
                <a:sym typeface="Montserrat Medium"/>
              </a:rPr>
              <a:t>javascript</a:t>
            </a:r>
            <a:r>
              <a:rPr lang="en" sz="1050">
                <a:solidFill>
                  <a:srgbClr val="8BE9FE"/>
                </a:solidFill>
                <a:latin typeface="Montserrat Medium"/>
                <a:ea typeface="Montserrat Medium"/>
                <a:cs typeface="Montserrat Medium"/>
                <a:sym typeface="Montserrat Medium"/>
              </a:rPr>
              <a:t>"</a:t>
            </a:r>
            <a:r>
              <a:rPr lang="en" sz="1050">
                <a:solidFill>
                  <a:srgbClr val="FF79C6"/>
                </a:solidFill>
                <a:latin typeface="Montserrat Medium"/>
                <a:ea typeface="Montserrat Medium"/>
                <a:cs typeface="Montserrat Medium"/>
                <a:sym typeface="Montserrat Medium"/>
              </a:rPr>
              <a:t>:</a:t>
            </a:r>
            <a:r>
              <a:rPr lang="en" sz="1050">
                <a:solidFill>
                  <a:srgbClr val="F8F8F2"/>
                </a:solidFill>
                <a:latin typeface="Montserrat Medium"/>
                <a:ea typeface="Montserrat Medium"/>
                <a:cs typeface="Montserrat Medium"/>
                <a:sym typeface="Montserrat Medium"/>
              </a:rPr>
              <a:t> </a:t>
            </a:r>
            <a:r>
              <a:rPr lang="en" sz="1050">
                <a:solidFill>
                  <a:srgbClr val="E9F284"/>
                </a:solidFill>
                <a:latin typeface="Montserrat Medium"/>
                <a:ea typeface="Montserrat Medium"/>
                <a:cs typeface="Montserrat Medium"/>
                <a:sym typeface="Montserrat Medium"/>
              </a:rPr>
              <a:t>"</a:t>
            </a:r>
            <a:r>
              <a:rPr lang="en" sz="1050">
                <a:solidFill>
                  <a:srgbClr val="F1FA8C"/>
                </a:solidFill>
                <a:latin typeface="Montserrat Medium"/>
                <a:ea typeface="Montserrat Medium"/>
                <a:cs typeface="Montserrat Medium"/>
                <a:sym typeface="Montserrat Medium"/>
              </a:rPr>
              <a:t>javascriptreact</a:t>
            </a:r>
            <a:r>
              <a:rPr lang="en" sz="1050">
                <a:solidFill>
                  <a:srgbClr val="E9F284"/>
                </a:solidFill>
                <a:latin typeface="Montserrat Medium"/>
                <a:ea typeface="Montserrat Medium"/>
                <a:cs typeface="Montserrat Medium"/>
                <a:sym typeface="Montserrat Medium"/>
              </a:rPr>
              <a:t>"</a:t>
            </a:r>
            <a:r>
              <a:rPr lang="en" sz="1050">
                <a:solidFill>
                  <a:srgbClr val="F8F8F2"/>
                </a:solidFill>
                <a:latin typeface="Montserrat Medium"/>
                <a:ea typeface="Montserrat Medium"/>
                <a:cs typeface="Montserrat Medium"/>
                <a:sym typeface="Montserrat Medium"/>
              </a:rPr>
              <a:t>,</a:t>
            </a:r>
            <a:endParaRPr sz="1050">
              <a:solidFill>
                <a:srgbClr val="F8F8F2"/>
              </a:solidFill>
              <a:latin typeface="Montserrat Medium"/>
              <a:ea typeface="Montserrat Medium"/>
              <a:cs typeface="Montserrat Medium"/>
              <a:sym typeface="Montserrat Medium"/>
            </a:endParaRPr>
          </a:p>
          <a:p>
            <a:pPr indent="0" lvl="0" marL="0" rtl="0" algn="l">
              <a:lnSpc>
                <a:spcPct val="135714"/>
              </a:lnSpc>
              <a:spcBef>
                <a:spcPts val="0"/>
              </a:spcBef>
              <a:spcAft>
                <a:spcPts val="0"/>
              </a:spcAft>
              <a:buNone/>
            </a:pPr>
            <a:r>
              <a:rPr lang="en" sz="1050">
                <a:solidFill>
                  <a:srgbClr val="F8F8F2"/>
                </a:solidFill>
                <a:latin typeface="Montserrat Medium"/>
                <a:ea typeface="Montserrat Medium"/>
                <a:cs typeface="Montserrat Medium"/>
                <a:sym typeface="Montserrat Medium"/>
              </a:rPr>
              <a:t>        </a:t>
            </a:r>
            <a:r>
              <a:rPr lang="en" sz="1050">
                <a:solidFill>
                  <a:srgbClr val="8BE9FE"/>
                </a:solidFill>
                <a:latin typeface="Montserrat Medium"/>
                <a:ea typeface="Montserrat Medium"/>
                <a:cs typeface="Montserrat Medium"/>
                <a:sym typeface="Montserrat Medium"/>
              </a:rPr>
              <a:t>"</a:t>
            </a:r>
            <a:r>
              <a:rPr lang="en" sz="1050">
                <a:solidFill>
                  <a:srgbClr val="8BE9FD"/>
                </a:solidFill>
                <a:latin typeface="Montserrat Medium"/>
                <a:ea typeface="Montserrat Medium"/>
                <a:cs typeface="Montserrat Medium"/>
                <a:sym typeface="Montserrat Medium"/>
              </a:rPr>
              <a:t>vue-html</a:t>
            </a:r>
            <a:r>
              <a:rPr lang="en" sz="1050">
                <a:solidFill>
                  <a:srgbClr val="8BE9FE"/>
                </a:solidFill>
                <a:latin typeface="Montserrat Medium"/>
                <a:ea typeface="Montserrat Medium"/>
                <a:cs typeface="Montserrat Medium"/>
                <a:sym typeface="Montserrat Medium"/>
              </a:rPr>
              <a:t>"</a:t>
            </a:r>
            <a:r>
              <a:rPr lang="en" sz="1050">
                <a:solidFill>
                  <a:srgbClr val="FF79C6"/>
                </a:solidFill>
                <a:latin typeface="Montserrat Medium"/>
                <a:ea typeface="Montserrat Medium"/>
                <a:cs typeface="Montserrat Medium"/>
                <a:sym typeface="Montserrat Medium"/>
              </a:rPr>
              <a:t>:</a:t>
            </a:r>
            <a:r>
              <a:rPr lang="en" sz="1050">
                <a:solidFill>
                  <a:srgbClr val="F8F8F2"/>
                </a:solidFill>
                <a:latin typeface="Montserrat Medium"/>
                <a:ea typeface="Montserrat Medium"/>
                <a:cs typeface="Montserrat Medium"/>
                <a:sym typeface="Montserrat Medium"/>
              </a:rPr>
              <a:t> </a:t>
            </a:r>
            <a:r>
              <a:rPr lang="en" sz="1050">
                <a:solidFill>
                  <a:srgbClr val="E9F284"/>
                </a:solidFill>
                <a:latin typeface="Montserrat Medium"/>
                <a:ea typeface="Montserrat Medium"/>
                <a:cs typeface="Montserrat Medium"/>
                <a:sym typeface="Montserrat Medium"/>
              </a:rPr>
              <a:t>"</a:t>
            </a:r>
            <a:r>
              <a:rPr lang="en" sz="1050">
                <a:solidFill>
                  <a:srgbClr val="F1FA8C"/>
                </a:solidFill>
                <a:latin typeface="Montserrat Medium"/>
                <a:ea typeface="Montserrat Medium"/>
                <a:cs typeface="Montserrat Medium"/>
                <a:sym typeface="Montserrat Medium"/>
              </a:rPr>
              <a:t>html</a:t>
            </a:r>
            <a:r>
              <a:rPr lang="en" sz="1050">
                <a:solidFill>
                  <a:srgbClr val="E9F284"/>
                </a:solidFill>
                <a:latin typeface="Montserrat Medium"/>
                <a:ea typeface="Montserrat Medium"/>
                <a:cs typeface="Montserrat Medium"/>
                <a:sym typeface="Montserrat Medium"/>
              </a:rPr>
              <a:t>"</a:t>
            </a:r>
            <a:endParaRPr sz="1050">
              <a:solidFill>
                <a:srgbClr val="E9F284"/>
              </a:solidFill>
              <a:latin typeface="Montserrat Medium"/>
              <a:ea typeface="Montserrat Medium"/>
              <a:cs typeface="Montserrat Medium"/>
              <a:sym typeface="Montserrat Medium"/>
            </a:endParaRPr>
          </a:p>
          <a:p>
            <a:pPr indent="0" lvl="0" marL="0" rtl="0" algn="l">
              <a:lnSpc>
                <a:spcPct val="135714"/>
              </a:lnSpc>
              <a:spcBef>
                <a:spcPts val="0"/>
              </a:spcBef>
              <a:spcAft>
                <a:spcPts val="0"/>
              </a:spcAft>
              <a:buNone/>
            </a:pPr>
            <a:r>
              <a:rPr lang="en" sz="1050">
                <a:solidFill>
                  <a:srgbClr val="F8F8F2"/>
                </a:solidFill>
                <a:latin typeface="Montserrat Medium"/>
                <a:ea typeface="Montserrat Medium"/>
                <a:cs typeface="Montserrat Medium"/>
                <a:sym typeface="Montserrat Medium"/>
              </a:rPr>
              <a:t>    },</a:t>
            </a:r>
            <a:endParaRPr sz="1050">
              <a:solidFill>
                <a:srgbClr val="F8F8F2"/>
              </a:solidFill>
              <a:latin typeface="Montserrat Medium"/>
              <a:ea typeface="Montserrat Medium"/>
              <a:cs typeface="Montserrat Medium"/>
              <a:sym typeface="Montserrat Medium"/>
            </a:endParaRPr>
          </a:p>
          <a:p>
            <a:pPr indent="0" lvl="0" marL="0" rtl="0" algn="l">
              <a:lnSpc>
                <a:spcPct val="135714"/>
              </a:lnSpc>
              <a:spcBef>
                <a:spcPts val="0"/>
              </a:spcBef>
              <a:spcAft>
                <a:spcPts val="0"/>
              </a:spcAft>
              <a:buNone/>
            </a:pPr>
            <a:r>
              <a:rPr lang="en" sz="1050">
                <a:solidFill>
                  <a:srgbClr val="8BE9FE"/>
                </a:solidFill>
                <a:latin typeface="Montserrat Medium"/>
                <a:ea typeface="Montserrat Medium"/>
                <a:cs typeface="Montserrat Medium"/>
                <a:sym typeface="Montserrat Medium"/>
              </a:rPr>
              <a:t>"</a:t>
            </a:r>
            <a:r>
              <a:rPr lang="en" sz="1050">
                <a:solidFill>
                  <a:srgbClr val="8BE9FD"/>
                </a:solidFill>
                <a:latin typeface="Montserrat Medium"/>
                <a:ea typeface="Montserrat Medium"/>
                <a:cs typeface="Montserrat Medium"/>
                <a:sym typeface="Montserrat Medium"/>
              </a:rPr>
              <a:t>emmet.triggerExpansionOnTab</a:t>
            </a:r>
            <a:r>
              <a:rPr lang="en" sz="1050">
                <a:solidFill>
                  <a:srgbClr val="8BE9FE"/>
                </a:solidFill>
                <a:latin typeface="Montserrat Medium"/>
                <a:ea typeface="Montserrat Medium"/>
                <a:cs typeface="Montserrat Medium"/>
                <a:sym typeface="Montserrat Medium"/>
              </a:rPr>
              <a:t>"</a:t>
            </a:r>
            <a:r>
              <a:rPr lang="en" sz="1050">
                <a:solidFill>
                  <a:srgbClr val="FF79C6"/>
                </a:solidFill>
                <a:latin typeface="Montserrat Medium"/>
                <a:ea typeface="Montserrat Medium"/>
                <a:cs typeface="Montserrat Medium"/>
                <a:sym typeface="Montserrat Medium"/>
              </a:rPr>
              <a:t>:</a:t>
            </a:r>
            <a:r>
              <a:rPr lang="en" sz="1050">
                <a:solidFill>
                  <a:srgbClr val="F8F8F2"/>
                </a:solidFill>
                <a:latin typeface="Montserrat Medium"/>
                <a:ea typeface="Montserrat Medium"/>
                <a:cs typeface="Montserrat Medium"/>
                <a:sym typeface="Montserrat Medium"/>
              </a:rPr>
              <a:t> </a:t>
            </a:r>
            <a:r>
              <a:rPr lang="en" sz="1050">
                <a:solidFill>
                  <a:srgbClr val="BD93F9"/>
                </a:solidFill>
                <a:latin typeface="Montserrat Medium"/>
                <a:ea typeface="Montserrat Medium"/>
                <a:cs typeface="Montserrat Medium"/>
                <a:sym typeface="Montserrat Medium"/>
              </a:rPr>
              <a:t>true</a:t>
            </a:r>
            <a:endParaRPr sz="1050">
              <a:solidFill>
                <a:srgbClr val="BD93F9"/>
              </a:solidFill>
              <a:latin typeface="Montserrat Medium"/>
              <a:ea typeface="Montserrat Medium"/>
              <a:cs typeface="Montserrat Medium"/>
              <a:sym typeface="Montserrat Medium"/>
            </a:endParaRPr>
          </a:p>
        </p:txBody>
      </p:sp>
      <p:sp>
        <p:nvSpPr>
          <p:cNvPr id="401" name="Google Shape;401;p35"/>
          <p:cNvSpPr txBox="1"/>
          <p:nvPr/>
        </p:nvSpPr>
        <p:spPr>
          <a:xfrm>
            <a:off x="226825" y="2585425"/>
            <a:ext cx="4046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chemeClr val="lt1"/>
                </a:solidFill>
                <a:latin typeface="Montserrat Medium"/>
                <a:ea typeface="Montserrat Medium"/>
                <a:cs typeface="Montserrat Medium"/>
                <a:sym typeface="Montserrat Medium"/>
              </a:rPr>
              <a:t>Thêm trong file setting trong json</a:t>
            </a:r>
            <a:endParaRPr i="1"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6"/>
          <p:cNvSpPr txBox="1"/>
          <p:nvPr/>
        </p:nvSpPr>
        <p:spPr>
          <a:xfrm>
            <a:off x="241375" y="540000"/>
            <a:ext cx="84402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50">
                <a:solidFill>
                  <a:schemeClr val="lt1"/>
                </a:solidFill>
                <a:latin typeface="Montserrat Medium"/>
                <a:ea typeface="Montserrat Medium"/>
                <a:cs typeface="Montserrat Medium"/>
                <a:sym typeface="Montserrat Medium"/>
              </a:rPr>
              <a:t>ReactJS là một opensource (library) được phát triển bởi Facebook, ra mắt vào năm 2013, bản thân nó là một thư viện javascript dùng để xây dựng UI, UI ở đây được dùng chính ở 2 nền tảng Web và Mobile. Ở lĩnh vực Web, sử dụng React Js có thể đem lại trải nghiệm tốt cho người dùng, cũng như khả năng Hot Reload giúp bạn lập trình nhanh hơn. Một trong những điểm nổi bật nhất của ReactJS đó là việc render dữ liệu không chỉ thực hiện được trên tầng Server mà còn ở dưới Client nữa</a:t>
            </a:r>
            <a:endParaRPr>
              <a:solidFill>
                <a:schemeClr val="lt1"/>
              </a:solidFill>
              <a:latin typeface="Montserrat Medium"/>
              <a:ea typeface="Montserrat Medium"/>
              <a:cs typeface="Montserrat Medium"/>
              <a:sym typeface="Montserrat Medium"/>
            </a:endParaRPr>
          </a:p>
        </p:txBody>
      </p:sp>
      <p:sp>
        <p:nvSpPr>
          <p:cNvPr id="407" name="Google Shape;407;p36"/>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REACTJS LÀ GÌ ?</a:t>
            </a:r>
            <a:endParaRPr b="1" u="sng">
              <a:solidFill>
                <a:schemeClr val="accent2"/>
              </a:solidFill>
              <a:latin typeface="Montserrat"/>
              <a:ea typeface="Montserrat"/>
              <a:cs typeface="Montserrat"/>
              <a:sym typeface="Montserrat"/>
            </a:endParaRPr>
          </a:p>
        </p:txBody>
      </p:sp>
      <p:sp>
        <p:nvSpPr>
          <p:cNvPr id="408" name="Google Shape;408;p36"/>
          <p:cNvSpPr txBox="1"/>
          <p:nvPr/>
        </p:nvSpPr>
        <p:spPr>
          <a:xfrm>
            <a:off x="241375" y="21273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CREATE REACT APP</a:t>
            </a:r>
            <a:endParaRPr b="1" u="sng">
              <a:solidFill>
                <a:schemeClr val="accent2"/>
              </a:solidFill>
              <a:latin typeface="Montserrat"/>
              <a:ea typeface="Montserrat"/>
              <a:cs typeface="Montserrat"/>
              <a:sym typeface="Montserrat"/>
            </a:endParaRPr>
          </a:p>
        </p:txBody>
      </p:sp>
      <p:sp>
        <p:nvSpPr>
          <p:cNvPr id="409" name="Google Shape;409;p36"/>
          <p:cNvSpPr txBox="1"/>
          <p:nvPr/>
        </p:nvSpPr>
        <p:spPr>
          <a:xfrm>
            <a:off x="302125" y="3620150"/>
            <a:ext cx="668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Montserrat SemiBold"/>
                <a:ea typeface="Montserrat SemiBold"/>
                <a:cs typeface="Montserrat SemiBold"/>
                <a:sym typeface="Montserrat SemiBold"/>
              </a:rPr>
              <a:t>https://github.com/facebook/create-react-app</a:t>
            </a:r>
            <a:endParaRPr i="1">
              <a:solidFill>
                <a:schemeClr val="lt1"/>
              </a:solidFill>
              <a:latin typeface="Montserrat SemiBold"/>
              <a:ea typeface="Montserrat SemiBold"/>
              <a:cs typeface="Montserrat SemiBold"/>
              <a:sym typeface="Montserrat SemiBold"/>
            </a:endParaRPr>
          </a:p>
        </p:txBody>
      </p:sp>
      <p:pic>
        <p:nvPicPr>
          <p:cNvPr id="410" name="Google Shape;410;p36"/>
          <p:cNvPicPr preferRelativeResize="0"/>
          <p:nvPr/>
        </p:nvPicPr>
        <p:blipFill>
          <a:blip r:embed="rId3">
            <a:alphaModFix/>
          </a:blip>
          <a:stretch>
            <a:fillRect/>
          </a:stretch>
        </p:blipFill>
        <p:spPr>
          <a:xfrm>
            <a:off x="302113" y="4114800"/>
            <a:ext cx="8318725" cy="910875"/>
          </a:xfrm>
          <a:prstGeom prst="rect">
            <a:avLst/>
          </a:prstGeom>
          <a:noFill/>
          <a:ln>
            <a:noFill/>
          </a:ln>
        </p:spPr>
      </p:pic>
      <p:sp>
        <p:nvSpPr>
          <p:cNvPr id="411" name="Google Shape;411;p36"/>
          <p:cNvSpPr txBox="1"/>
          <p:nvPr/>
        </p:nvSpPr>
        <p:spPr>
          <a:xfrm>
            <a:off x="67988" y="2522363"/>
            <a:ext cx="84402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Montserrat Medium"/>
              <a:buChar char="-"/>
            </a:pPr>
            <a:r>
              <a:rPr lang="en">
                <a:solidFill>
                  <a:schemeClr val="lt1"/>
                </a:solidFill>
                <a:latin typeface="Montserrat Medium"/>
                <a:ea typeface="Montserrat Medium"/>
                <a:cs typeface="Montserrat Medium"/>
                <a:sym typeface="Montserrat Medium"/>
              </a:rPr>
              <a:t>Tool chính thức tạo ra 1 project react đơn giản và được cấu hình sẵn</a:t>
            </a:r>
            <a:endParaRPr>
              <a:solidFill>
                <a:schemeClr val="lt1"/>
              </a:solidFill>
              <a:latin typeface="Montserrat Medium"/>
              <a:ea typeface="Montserrat Medium"/>
              <a:cs typeface="Montserrat Medium"/>
              <a:sym typeface="Montserrat Medium"/>
            </a:endParaRPr>
          </a:p>
          <a:p>
            <a:pPr indent="-317500" lvl="0" marL="457200" rtl="0" algn="l">
              <a:lnSpc>
                <a:spcPct val="115000"/>
              </a:lnSpc>
              <a:spcBef>
                <a:spcPts val="0"/>
              </a:spcBef>
              <a:spcAft>
                <a:spcPts val="0"/>
              </a:spcAft>
              <a:buClr>
                <a:schemeClr val="lt1"/>
              </a:buClr>
              <a:buSzPts val="1400"/>
              <a:buFont typeface="Montserrat Medium"/>
              <a:buChar char="-"/>
            </a:pPr>
            <a:r>
              <a:rPr lang="en">
                <a:solidFill>
                  <a:schemeClr val="lt1"/>
                </a:solidFill>
                <a:latin typeface="Montserrat Medium"/>
                <a:ea typeface="Montserrat Medium"/>
                <a:cs typeface="Montserrat Medium"/>
                <a:sym typeface="Montserrat Medium"/>
              </a:rPr>
              <a:t>Trước đây khi không có CRA, phải tự config khá là cực</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7"/>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sz="2500"/>
              <a:t>JSX - COMPONENT - STYLE IN REACT</a:t>
            </a:r>
            <a:endParaRPr sz="2500"/>
          </a:p>
        </p:txBody>
      </p:sp>
      <p:sp>
        <p:nvSpPr>
          <p:cNvPr id="417" name="Google Shape;417;p37"/>
          <p:cNvSpPr txBox="1"/>
          <p:nvPr>
            <p:ph idx="2" type="title"/>
          </p:nvPr>
        </p:nvSpPr>
        <p:spPr>
          <a:xfrm>
            <a:off x="454800" y="19257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sz="5800"/>
              <a:t>03. TỔNG QUAN</a:t>
            </a:r>
            <a:endParaRPr sz="5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8"/>
          <p:cNvSpPr txBox="1"/>
          <p:nvPr/>
        </p:nvSpPr>
        <p:spPr>
          <a:xfrm>
            <a:off x="241375" y="540000"/>
            <a:ext cx="84402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50">
                <a:solidFill>
                  <a:schemeClr val="lt1"/>
                </a:solidFill>
                <a:latin typeface="Montserrat Medium"/>
                <a:ea typeface="Montserrat Medium"/>
                <a:cs typeface="Montserrat Medium"/>
                <a:sym typeface="Montserrat Medium"/>
              </a:rPr>
              <a:t>JSX (JavaScript XML) là một phần của ReactJS và là một phần mở rộng của JavaScript. Nó cho phép bạn viết mã HTML tương tự như cú pháp XML trong mã JavaScript. JSX được sử dụng để mô tả cách mà giao diện người dùng (UI) được cấu trúc và hiển thị trong ReactJS.</a:t>
            </a:r>
            <a:endParaRPr>
              <a:solidFill>
                <a:schemeClr val="lt1"/>
              </a:solidFill>
              <a:latin typeface="Montserrat Medium"/>
              <a:ea typeface="Montserrat Medium"/>
              <a:cs typeface="Montserrat Medium"/>
              <a:sym typeface="Montserrat Medium"/>
            </a:endParaRPr>
          </a:p>
        </p:txBody>
      </p:sp>
      <p:sp>
        <p:nvSpPr>
          <p:cNvPr id="423" name="Google Shape;423;p38"/>
          <p:cNvSpPr txBox="1"/>
          <p:nvPr/>
        </p:nvSpPr>
        <p:spPr>
          <a:xfrm>
            <a:off x="241375" y="139800"/>
            <a:ext cx="578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accent2"/>
                </a:solidFill>
                <a:latin typeface="Montserrat"/>
                <a:ea typeface="Montserrat"/>
                <a:cs typeface="Montserrat"/>
                <a:sym typeface="Montserrat"/>
              </a:rPr>
              <a:t>JSX</a:t>
            </a:r>
            <a:endParaRPr b="1" sz="2000" u="sng">
              <a:solidFill>
                <a:schemeClr val="accent2"/>
              </a:solidFill>
              <a:latin typeface="Montserrat"/>
              <a:ea typeface="Montserrat"/>
              <a:cs typeface="Montserrat"/>
              <a:sym typeface="Montserrat"/>
            </a:endParaRPr>
          </a:p>
        </p:txBody>
      </p:sp>
      <p:pic>
        <p:nvPicPr>
          <p:cNvPr id="424" name="Google Shape;424;p38"/>
          <p:cNvPicPr preferRelativeResize="0"/>
          <p:nvPr/>
        </p:nvPicPr>
        <p:blipFill rotWithShape="1">
          <a:blip r:embed="rId3">
            <a:alphaModFix/>
          </a:blip>
          <a:srcRect b="11742" l="8330" r="9432" t="11910"/>
          <a:stretch/>
        </p:blipFill>
        <p:spPr>
          <a:xfrm>
            <a:off x="320950" y="1547150"/>
            <a:ext cx="3425574" cy="2273425"/>
          </a:xfrm>
          <a:prstGeom prst="rect">
            <a:avLst/>
          </a:prstGeom>
          <a:noFill/>
          <a:ln>
            <a:noFill/>
          </a:ln>
        </p:spPr>
      </p:pic>
      <p:sp>
        <p:nvSpPr>
          <p:cNvPr id="425" name="Google Shape;425;p38"/>
          <p:cNvSpPr txBox="1"/>
          <p:nvPr/>
        </p:nvSpPr>
        <p:spPr>
          <a:xfrm>
            <a:off x="241375" y="3881350"/>
            <a:ext cx="3505200" cy="5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50">
                <a:solidFill>
                  <a:schemeClr val="lt1"/>
                </a:solidFill>
                <a:latin typeface="Montserrat Light"/>
                <a:ea typeface="Montserrat Light"/>
                <a:cs typeface="Montserrat Light"/>
                <a:sym typeface="Montserrat Light"/>
              </a:rPr>
              <a:t>Cú pháp đơn giản của JSX: Sẽ chỉ có 1 thẻ div bọc hết tất cả phần tử con lại</a:t>
            </a:r>
            <a:endParaRPr sz="1200">
              <a:solidFill>
                <a:schemeClr val="lt1"/>
              </a:solidFill>
              <a:latin typeface="Montserrat Light"/>
              <a:ea typeface="Montserrat Light"/>
              <a:cs typeface="Montserrat Light"/>
              <a:sym typeface="Montserrat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9"/>
          <p:cNvSpPr txBox="1"/>
          <p:nvPr/>
        </p:nvSpPr>
        <p:spPr>
          <a:xfrm>
            <a:off x="219625" y="273688"/>
            <a:ext cx="84402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50" u="sng">
                <a:solidFill>
                  <a:schemeClr val="lt1"/>
                </a:solidFill>
                <a:latin typeface="Montserrat Medium"/>
                <a:ea typeface="Montserrat Medium"/>
                <a:cs typeface="Montserrat Medium"/>
                <a:sym typeface="Montserrat Medium"/>
              </a:rPr>
              <a:t>Biến và ternary operator trong jsx</a:t>
            </a:r>
            <a:endParaRPr u="sng">
              <a:solidFill>
                <a:schemeClr val="lt1"/>
              </a:solidFill>
              <a:latin typeface="Montserrat Medium"/>
              <a:ea typeface="Montserrat Medium"/>
              <a:cs typeface="Montserrat Medium"/>
              <a:sym typeface="Montserrat Medium"/>
            </a:endParaRPr>
          </a:p>
        </p:txBody>
      </p:sp>
      <p:pic>
        <p:nvPicPr>
          <p:cNvPr id="431" name="Google Shape;431;p39"/>
          <p:cNvPicPr preferRelativeResize="0"/>
          <p:nvPr/>
        </p:nvPicPr>
        <p:blipFill rotWithShape="1">
          <a:blip r:embed="rId3">
            <a:alphaModFix/>
          </a:blip>
          <a:srcRect b="13112" l="7725" r="6149" t="12890"/>
          <a:stretch/>
        </p:blipFill>
        <p:spPr>
          <a:xfrm>
            <a:off x="295825" y="736900"/>
            <a:ext cx="4382274" cy="1800300"/>
          </a:xfrm>
          <a:prstGeom prst="rect">
            <a:avLst/>
          </a:prstGeom>
          <a:noFill/>
          <a:ln>
            <a:noFill/>
          </a:ln>
        </p:spPr>
      </p:pic>
      <p:pic>
        <p:nvPicPr>
          <p:cNvPr id="432" name="Google Shape;432;p39"/>
          <p:cNvPicPr preferRelativeResize="0"/>
          <p:nvPr/>
        </p:nvPicPr>
        <p:blipFill rotWithShape="1">
          <a:blip r:embed="rId4">
            <a:alphaModFix/>
          </a:blip>
          <a:srcRect b="13005" l="7833" r="6921" t="11733"/>
          <a:stretch/>
        </p:blipFill>
        <p:spPr>
          <a:xfrm>
            <a:off x="5195825" y="736900"/>
            <a:ext cx="3528424" cy="1913400"/>
          </a:xfrm>
          <a:prstGeom prst="rect">
            <a:avLst/>
          </a:prstGeom>
          <a:noFill/>
          <a:ln>
            <a:noFill/>
          </a:ln>
        </p:spPr>
      </p:pic>
      <p:sp>
        <p:nvSpPr>
          <p:cNvPr id="433" name="Google Shape;433;p39"/>
          <p:cNvSpPr txBox="1"/>
          <p:nvPr/>
        </p:nvSpPr>
        <p:spPr>
          <a:xfrm>
            <a:off x="5119625" y="344500"/>
            <a:ext cx="35283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50" u="sng">
                <a:solidFill>
                  <a:schemeClr val="lt1"/>
                </a:solidFill>
                <a:latin typeface="Montserrat Medium"/>
                <a:ea typeface="Montserrat Medium"/>
                <a:cs typeface="Montserrat Medium"/>
                <a:sym typeface="Montserrat Medium"/>
              </a:rPr>
              <a:t>Function trong jsx</a:t>
            </a:r>
            <a:endParaRPr u="sng">
              <a:solidFill>
                <a:schemeClr val="lt1"/>
              </a:solidFill>
              <a:latin typeface="Montserrat Medium"/>
              <a:ea typeface="Montserrat Medium"/>
              <a:cs typeface="Montserrat Medium"/>
              <a:sym typeface="Montserrat Medium"/>
            </a:endParaRPr>
          </a:p>
        </p:txBody>
      </p:sp>
      <p:pic>
        <p:nvPicPr>
          <p:cNvPr id="434" name="Google Shape;434;p39"/>
          <p:cNvPicPr preferRelativeResize="0"/>
          <p:nvPr/>
        </p:nvPicPr>
        <p:blipFill>
          <a:blip r:embed="rId5">
            <a:alphaModFix/>
          </a:blip>
          <a:stretch>
            <a:fillRect/>
          </a:stretch>
        </p:blipFill>
        <p:spPr>
          <a:xfrm>
            <a:off x="295825" y="2750625"/>
            <a:ext cx="4382275" cy="16747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0"/>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CSS STYLES</a:t>
            </a:r>
            <a:endParaRPr b="1" u="sng">
              <a:solidFill>
                <a:schemeClr val="accent2"/>
              </a:solidFill>
              <a:latin typeface="Montserrat"/>
              <a:ea typeface="Montserrat"/>
              <a:cs typeface="Montserrat"/>
              <a:sym typeface="Montserrat"/>
            </a:endParaRPr>
          </a:p>
        </p:txBody>
      </p:sp>
      <p:pic>
        <p:nvPicPr>
          <p:cNvPr id="440" name="Google Shape;440;p40"/>
          <p:cNvPicPr preferRelativeResize="0"/>
          <p:nvPr/>
        </p:nvPicPr>
        <p:blipFill rotWithShape="1">
          <a:blip r:embed="rId3">
            <a:alphaModFix/>
          </a:blip>
          <a:srcRect b="13940" l="4390" r="4134" t="13417"/>
          <a:stretch/>
        </p:blipFill>
        <p:spPr>
          <a:xfrm>
            <a:off x="338425" y="1003200"/>
            <a:ext cx="7603330" cy="1837975"/>
          </a:xfrm>
          <a:prstGeom prst="rect">
            <a:avLst/>
          </a:prstGeom>
          <a:noFill/>
          <a:ln>
            <a:noFill/>
          </a:ln>
        </p:spPr>
      </p:pic>
      <p:sp>
        <p:nvSpPr>
          <p:cNvPr id="441" name="Google Shape;441;p40"/>
          <p:cNvSpPr txBox="1"/>
          <p:nvPr/>
        </p:nvSpPr>
        <p:spPr>
          <a:xfrm>
            <a:off x="241375" y="610788"/>
            <a:ext cx="84402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50" u="sng">
                <a:solidFill>
                  <a:schemeClr val="lt1"/>
                </a:solidFill>
                <a:latin typeface="Montserrat Medium"/>
                <a:ea typeface="Montserrat Medium"/>
                <a:cs typeface="Montserrat Medium"/>
                <a:sym typeface="Montserrat Medium"/>
              </a:rPr>
              <a:t>Viết css inline</a:t>
            </a:r>
            <a:endParaRPr u="sng">
              <a:solidFill>
                <a:schemeClr val="lt1"/>
              </a:solidFill>
              <a:latin typeface="Montserrat Medium"/>
              <a:ea typeface="Montserrat Medium"/>
              <a:cs typeface="Montserrat Medium"/>
              <a:sym typeface="Montserrat Medium"/>
            </a:endParaRPr>
          </a:p>
        </p:txBody>
      </p:sp>
      <p:sp>
        <p:nvSpPr>
          <p:cNvPr id="442" name="Google Shape;442;p40"/>
          <p:cNvSpPr txBox="1"/>
          <p:nvPr/>
        </p:nvSpPr>
        <p:spPr>
          <a:xfrm>
            <a:off x="2811225" y="3059350"/>
            <a:ext cx="22110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50" u="sng">
                <a:solidFill>
                  <a:schemeClr val="lt1"/>
                </a:solidFill>
                <a:latin typeface="Montserrat Medium"/>
                <a:ea typeface="Montserrat Medium"/>
                <a:cs typeface="Montserrat Medium"/>
                <a:sym typeface="Montserrat Medium"/>
              </a:rPr>
              <a:t>Import file css và viết css như bình thường</a:t>
            </a:r>
            <a:endParaRPr u="sng">
              <a:solidFill>
                <a:schemeClr val="lt1"/>
              </a:solidFill>
              <a:latin typeface="Montserrat Medium"/>
              <a:ea typeface="Montserrat Medium"/>
              <a:cs typeface="Montserrat Medium"/>
              <a:sym typeface="Montserrat Medium"/>
            </a:endParaRPr>
          </a:p>
        </p:txBody>
      </p:sp>
      <p:pic>
        <p:nvPicPr>
          <p:cNvPr id="443" name="Google Shape;443;p40"/>
          <p:cNvPicPr preferRelativeResize="0"/>
          <p:nvPr/>
        </p:nvPicPr>
        <p:blipFill rotWithShape="1">
          <a:blip r:embed="rId4">
            <a:alphaModFix/>
          </a:blip>
          <a:srcRect b="12106" l="8708" r="8592" t="11610"/>
          <a:stretch/>
        </p:blipFill>
        <p:spPr>
          <a:xfrm>
            <a:off x="5071675" y="3059350"/>
            <a:ext cx="2870076" cy="1892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1"/>
          <p:cNvSpPr txBox="1"/>
          <p:nvPr/>
        </p:nvSpPr>
        <p:spPr>
          <a:xfrm>
            <a:off x="3358300" y="463800"/>
            <a:ext cx="5284800" cy="167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50" u="sng">
                <a:solidFill>
                  <a:schemeClr val="dk2"/>
                </a:solidFill>
                <a:latin typeface="Montserrat"/>
                <a:ea typeface="Montserrat"/>
                <a:cs typeface="Montserrat"/>
                <a:sym typeface="Montserrat"/>
              </a:rPr>
              <a:t>Thực hành: Code card sản phẩm</a:t>
            </a:r>
            <a:endParaRPr b="1" sz="1550" u="sng">
              <a:solidFill>
                <a:schemeClr val="dk2"/>
              </a:solidFill>
              <a:latin typeface="Montserrat"/>
              <a:ea typeface="Montserrat"/>
              <a:cs typeface="Montserrat"/>
              <a:sym typeface="Montserrat"/>
            </a:endParaRPr>
          </a:p>
          <a:p>
            <a:pPr indent="-327025" lvl="0" marL="457200" rtl="0" algn="l">
              <a:lnSpc>
                <a:spcPct val="115000"/>
              </a:lnSpc>
              <a:spcBef>
                <a:spcPts val="1200"/>
              </a:spcBef>
              <a:spcAft>
                <a:spcPts val="0"/>
              </a:spcAft>
              <a:buClr>
                <a:schemeClr val="lt1"/>
              </a:buClr>
              <a:buSzPts val="1550"/>
              <a:buFont typeface="Montserrat Light"/>
              <a:buAutoNum type="arabicPeriod"/>
            </a:pPr>
            <a:r>
              <a:rPr lang="en" sz="1550">
                <a:solidFill>
                  <a:schemeClr val="lt1"/>
                </a:solidFill>
                <a:latin typeface="Montserrat Light"/>
                <a:ea typeface="Montserrat Light"/>
                <a:cs typeface="Montserrat Light"/>
                <a:sym typeface="Montserrat Light"/>
              </a:rPr>
              <a:t>Tạo biến tên sản phẩm</a:t>
            </a:r>
            <a:endParaRPr sz="1550">
              <a:solidFill>
                <a:schemeClr val="lt1"/>
              </a:solidFill>
              <a:latin typeface="Montserrat Light"/>
              <a:ea typeface="Montserrat Light"/>
              <a:cs typeface="Montserrat Light"/>
              <a:sym typeface="Montserrat Light"/>
            </a:endParaRPr>
          </a:p>
          <a:p>
            <a:pPr indent="-327025" lvl="0" marL="457200" rtl="0" algn="l">
              <a:lnSpc>
                <a:spcPct val="115000"/>
              </a:lnSpc>
              <a:spcBef>
                <a:spcPts val="0"/>
              </a:spcBef>
              <a:spcAft>
                <a:spcPts val="0"/>
              </a:spcAft>
              <a:buClr>
                <a:schemeClr val="lt1"/>
              </a:buClr>
              <a:buSzPts val="1550"/>
              <a:buFont typeface="Montserrat Light"/>
              <a:buAutoNum type="arabicPeriod"/>
            </a:pPr>
            <a:r>
              <a:rPr lang="en" sz="1550">
                <a:solidFill>
                  <a:schemeClr val="lt1"/>
                </a:solidFill>
                <a:latin typeface="Montserrat Light"/>
                <a:ea typeface="Montserrat Light"/>
                <a:cs typeface="Montserrat Light"/>
                <a:sym typeface="Montserrat Light"/>
              </a:rPr>
              <a:t>Tạo biến % giảm giá</a:t>
            </a:r>
            <a:endParaRPr sz="1550">
              <a:solidFill>
                <a:schemeClr val="lt1"/>
              </a:solidFill>
              <a:latin typeface="Montserrat Light"/>
              <a:ea typeface="Montserrat Light"/>
              <a:cs typeface="Montserrat Light"/>
              <a:sym typeface="Montserrat Light"/>
            </a:endParaRPr>
          </a:p>
          <a:p>
            <a:pPr indent="-327025" lvl="0" marL="457200" rtl="0" algn="l">
              <a:lnSpc>
                <a:spcPct val="115000"/>
              </a:lnSpc>
              <a:spcBef>
                <a:spcPts val="0"/>
              </a:spcBef>
              <a:spcAft>
                <a:spcPts val="0"/>
              </a:spcAft>
              <a:buClr>
                <a:schemeClr val="lt1"/>
              </a:buClr>
              <a:buSzPts val="1550"/>
              <a:buFont typeface="Montserrat Light"/>
              <a:buAutoNum type="arabicPeriod"/>
            </a:pPr>
            <a:r>
              <a:rPr lang="en" sz="1550">
                <a:solidFill>
                  <a:schemeClr val="lt1"/>
                </a:solidFill>
                <a:latin typeface="Montserrat Light"/>
                <a:ea typeface="Montserrat Light"/>
                <a:cs typeface="Montserrat Light"/>
                <a:sym typeface="Montserrat Light"/>
              </a:rPr>
              <a:t>Tạo biến giá mặt định</a:t>
            </a:r>
            <a:endParaRPr sz="1550">
              <a:solidFill>
                <a:schemeClr val="lt1"/>
              </a:solidFill>
              <a:latin typeface="Montserrat Light"/>
              <a:ea typeface="Montserrat Light"/>
              <a:cs typeface="Montserrat Light"/>
              <a:sym typeface="Montserrat Light"/>
            </a:endParaRPr>
          </a:p>
          <a:p>
            <a:pPr indent="-327025" lvl="0" marL="457200" rtl="0" algn="l">
              <a:lnSpc>
                <a:spcPct val="115000"/>
              </a:lnSpc>
              <a:spcBef>
                <a:spcPts val="0"/>
              </a:spcBef>
              <a:spcAft>
                <a:spcPts val="0"/>
              </a:spcAft>
              <a:buClr>
                <a:schemeClr val="lt1"/>
              </a:buClr>
              <a:buSzPts val="1550"/>
              <a:buFont typeface="Montserrat Light"/>
              <a:buAutoNum type="arabicPeriod"/>
            </a:pPr>
            <a:r>
              <a:rPr lang="en" sz="1550">
                <a:solidFill>
                  <a:schemeClr val="lt1"/>
                </a:solidFill>
                <a:latin typeface="Montserrat Light"/>
                <a:ea typeface="Montserrat Light"/>
                <a:cs typeface="Montserrat Light"/>
                <a:sym typeface="Montserrat Light"/>
              </a:rPr>
              <a:t>Tính giá khuyến mãi từ giá gốc và % giảm</a:t>
            </a:r>
            <a:endParaRPr sz="1550">
              <a:solidFill>
                <a:schemeClr val="lt1"/>
              </a:solidFill>
              <a:latin typeface="Montserrat Light"/>
              <a:ea typeface="Montserrat Light"/>
              <a:cs typeface="Montserrat Light"/>
              <a:sym typeface="Montserrat Light"/>
            </a:endParaRPr>
          </a:p>
        </p:txBody>
      </p:sp>
      <p:pic>
        <p:nvPicPr>
          <p:cNvPr id="449" name="Google Shape;449;p41"/>
          <p:cNvPicPr preferRelativeResize="0"/>
          <p:nvPr/>
        </p:nvPicPr>
        <p:blipFill>
          <a:blip r:embed="rId3">
            <a:alphaModFix/>
          </a:blip>
          <a:stretch>
            <a:fillRect/>
          </a:stretch>
        </p:blipFill>
        <p:spPr>
          <a:xfrm>
            <a:off x="323675" y="581152"/>
            <a:ext cx="2836500" cy="4383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2"/>
          <p:cNvSpPr txBox="1"/>
          <p:nvPr/>
        </p:nvSpPr>
        <p:spPr>
          <a:xfrm>
            <a:off x="241375" y="139800"/>
            <a:ext cx="578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accent2"/>
                </a:solidFill>
                <a:latin typeface="Montserrat"/>
                <a:ea typeface="Montserrat"/>
                <a:cs typeface="Montserrat"/>
                <a:sym typeface="Montserrat"/>
              </a:rPr>
              <a:t>COMPONENT</a:t>
            </a:r>
            <a:endParaRPr b="1" sz="2000" u="sng">
              <a:solidFill>
                <a:schemeClr val="accent2"/>
              </a:solidFill>
              <a:latin typeface="Montserrat"/>
              <a:ea typeface="Montserrat"/>
              <a:cs typeface="Montserrat"/>
              <a:sym typeface="Montserrat"/>
            </a:endParaRPr>
          </a:p>
        </p:txBody>
      </p:sp>
      <p:sp>
        <p:nvSpPr>
          <p:cNvPr id="455" name="Google Shape;455;p42"/>
          <p:cNvSpPr txBox="1"/>
          <p:nvPr/>
        </p:nvSpPr>
        <p:spPr>
          <a:xfrm>
            <a:off x="241375" y="540000"/>
            <a:ext cx="84402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50">
                <a:solidFill>
                  <a:schemeClr val="lt1"/>
                </a:solidFill>
                <a:latin typeface="Montserrat Medium"/>
                <a:ea typeface="Montserrat Medium"/>
                <a:cs typeface="Montserrat Medium"/>
                <a:sym typeface="Montserrat Medium"/>
              </a:rPr>
              <a:t>Nói đơn giản component là một giao diện lớn, phức tạp được chia thành nhiều thành phần UI nhỏ hơn (component) để dễ quản lý và tái sử dụng</a:t>
            </a:r>
            <a:endParaRPr>
              <a:solidFill>
                <a:schemeClr val="lt1"/>
              </a:solidFill>
              <a:latin typeface="Montserrat Medium"/>
              <a:ea typeface="Montserrat Medium"/>
              <a:cs typeface="Montserrat Medium"/>
              <a:sym typeface="Montserrat Medium"/>
            </a:endParaRPr>
          </a:p>
        </p:txBody>
      </p:sp>
      <p:pic>
        <p:nvPicPr>
          <p:cNvPr id="456" name="Google Shape;456;p42"/>
          <p:cNvPicPr preferRelativeResize="0"/>
          <p:nvPr/>
        </p:nvPicPr>
        <p:blipFill>
          <a:blip r:embed="rId3">
            <a:alphaModFix/>
          </a:blip>
          <a:stretch>
            <a:fillRect/>
          </a:stretch>
        </p:blipFill>
        <p:spPr>
          <a:xfrm>
            <a:off x="311877" y="1171500"/>
            <a:ext cx="6720326" cy="3796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3"/>
          <p:cNvSpPr txBox="1"/>
          <p:nvPr/>
        </p:nvSpPr>
        <p:spPr>
          <a:xfrm>
            <a:off x="241375" y="139800"/>
            <a:ext cx="578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accent2"/>
                </a:solidFill>
                <a:latin typeface="Montserrat"/>
                <a:ea typeface="Montserrat"/>
                <a:cs typeface="Montserrat"/>
                <a:sym typeface="Montserrat"/>
              </a:rPr>
              <a:t>COMPONENT</a:t>
            </a:r>
            <a:endParaRPr b="1" sz="2000" u="sng">
              <a:solidFill>
                <a:schemeClr val="accent2"/>
              </a:solidFill>
              <a:latin typeface="Montserrat"/>
              <a:ea typeface="Montserrat"/>
              <a:cs typeface="Montserrat"/>
              <a:sym typeface="Montserrat"/>
            </a:endParaRPr>
          </a:p>
        </p:txBody>
      </p:sp>
      <p:sp>
        <p:nvSpPr>
          <p:cNvPr id="462" name="Google Shape;462;p43"/>
          <p:cNvSpPr txBox="1"/>
          <p:nvPr/>
        </p:nvSpPr>
        <p:spPr>
          <a:xfrm>
            <a:off x="241375" y="632400"/>
            <a:ext cx="8440200" cy="150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50">
                <a:solidFill>
                  <a:schemeClr val="lt1"/>
                </a:solidFill>
                <a:latin typeface="Montserrat Medium"/>
                <a:ea typeface="Montserrat Medium"/>
                <a:cs typeface="Montserrat Medium"/>
                <a:sym typeface="Montserrat Medium"/>
              </a:rPr>
              <a:t>Trong ReactJS, một component là một đơn vị độc lập và tái sử dụng của giao diện người dùng. Nó được sử dụng để phân chia giao diện thành các phần nhỏ hơn và định nghĩa cách các phần đó tương tác với nhau. Mỗi component có thể chứa mã HTML, CSS và JavaScript riêng biệt, và có thể có trạng thái riêng của nó.</a:t>
            </a:r>
            <a:endParaRPr sz="13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en" sz="1350">
                <a:solidFill>
                  <a:schemeClr val="lt1"/>
                </a:solidFill>
                <a:latin typeface="Montserrat Medium"/>
                <a:ea typeface="Montserrat Medium"/>
                <a:cs typeface="Montserrat Medium"/>
                <a:sym typeface="Montserrat Medium"/>
              </a:rPr>
              <a:t>Có 2 loại component trong react: Functional component vs Class component</a:t>
            </a:r>
            <a:endParaRPr sz="1350">
              <a:solidFill>
                <a:schemeClr val="lt1"/>
              </a:solidFill>
              <a:latin typeface="Montserrat Medium"/>
              <a:ea typeface="Montserrat Medium"/>
              <a:cs typeface="Montserrat Medium"/>
              <a:sym typeface="Montserrat Medium"/>
            </a:endParaRPr>
          </a:p>
        </p:txBody>
      </p:sp>
      <p:pic>
        <p:nvPicPr>
          <p:cNvPr id="463" name="Google Shape;463;p43"/>
          <p:cNvPicPr preferRelativeResize="0"/>
          <p:nvPr/>
        </p:nvPicPr>
        <p:blipFill rotWithShape="1">
          <a:blip r:embed="rId3">
            <a:alphaModFix/>
          </a:blip>
          <a:srcRect b="12234" l="8827" r="8521" t="10724"/>
          <a:stretch/>
        </p:blipFill>
        <p:spPr>
          <a:xfrm>
            <a:off x="371950" y="2527200"/>
            <a:ext cx="3312400" cy="2457000"/>
          </a:xfrm>
          <a:prstGeom prst="rect">
            <a:avLst/>
          </a:prstGeom>
          <a:noFill/>
          <a:ln>
            <a:noFill/>
          </a:ln>
        </p:spPr>
      </p:pic>
      <p:pic>
        <p:nvPicPr>
          <p:cNvPr id="464" name="Google Shape;464;p43"/>
          <p:cNvPicPr preferRelativeResize="0"/>
          <p:nvPr/>
        </p:nvPicPr>
        <p:blipFill rotWithShape="1">
          <a:blip r:embed="rId4">
            <a:alphaModFix/>
          </a:blip>
          <a:srcRect b="9608" l="9014" r="9770" t="9104"/>
          <a:stretch/>
        </p:blipFill>
        <p:spPr>
          <a:xfrm>
            <a:off x="4846800" y="2527187"/>
            <a:ext cx="2705475" cy="2592324"/>
          </a:xfrm>
          <a:prstGeom prst="rect">
            <a:avLst/>
          </a:prstGeom>
          <a:noFill/>
          <a:ln>
            <a:noFill/>
          </a:ln>
        </p:spPr>
      </p:pic>
      <p:sp>
        <p:nvSpPr>
          <p:cNvPr id="465" name="Google Shape;465;p43"/>
          <p:cNvSpPr txBox="1"/>
          <p:nvPr/>
        </p:nvSpPr>
        <p:spPr>
          <a:xfrm>
            <a:off x="295750" y="2134800"/>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50">
                <a:solidFill>
                  <a:schemeClr val="lt1"/>
                </a:solidFill>
                <a:latin typeface="Montserrat"/>
                <a:ea typeface="Montserrat"/>
                <a:cs typeface="Montserrat"/>
                <a:sym typeface="Montserrat"/>
              </a:rPr>
              <a:t>Tình huống</a:t>
            </a:r>
            <a:endParaRPr>
              <a:latin typeface="Montserrat"/>
              <a:ea typeface="Montserrat"/>
              <a:cs typeface="Montserrat"/>
              <a:sym typeface="Montserrat"/>
            </a:endParaRPr>
          </a:p>
        </p:txBody>
      </p:sp>
      <p:sp>
        <p:nvSpPr>
          <p:cNvPr id="466" name="Google Shape;466;p43"/>
          <p:cNvSpPr txBox="1"/>
          <p:nvPr/>
        </p:nvSpPr>
        <p:spPr>
          <a:xfrm>
            <a:off x="4770600" y="2134800"/>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50">
                <a:solidFill>
                  <a:schemeClr val="lt1"/>
                </a:solidFill>
                <a:latin typeface="Montserrat"/>
                <a:ea typeface="Montserrat"/>
                <a:cs typeface="Montserrat"/>
                <a:sym typeface="Montserrat"/>
              </a:rPr>
              <a:t>Sử dụng component</a:t>
            </a:r>
            <a:endParaRPr>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6"/>
          <p:cNvSpPr txBox="1"/>
          <p:nvPr>
            <p:ph type="title"/>
          </p:nvPr>
        </p:nvSpPr>
        <p:spPr>
          <a:xfrm>
            <a:off x="359400" y="2225300"/>
            <a:ext cx="8425200" cy="1780800"/>
          </a:xfrm>
          <a:prstGeom prst="rect">
            <a:avLst/>
          </a:prstGeom>
        </p:spPr>
        <p:txBody>
          <a:bodyPr anchorCtr="0" anchor="ctr" bIns="0" lIns="91425" spcFirstLastPara="1" rIns="91425" wrap="square" tIns="0">
            <a:noAutofit/>
          </a:bodyPr>
          <a:lstStyle/>
          <a:p>
            <a:pPr indent="-393700" lvl="0" marL="457200" rtl="0" algn="ctr">
              <a:spcBef>
                <a:spcPts val="0"/>
              </a:spcBef>
              <a:spcAft>
                <a:spcPts val="0"/>
              </a:spcAft>
              <a:buSzPts val="2600"/>
              <a:buAutoNum type="arabicPeriod"/>
            </a:pPr>
            <a:r>
              <a:rPr lang="en" sz="2600"/>
              <a:t>ÔN TẬP JAVASCRIPT</a:t>
            </a:r>
            <a:endParaRPr sz="2600"/>
          </a:p>
          <a:p>
            <a:pPr indent="-393700" lvl="0" marL="457200" rtl="0" algn="ctr">
              <a:spcBef>
                <a:spcPts val="0"/>
              </a:spcBef>
              <a:spcAft>
                <a:spcPts val="0"/>
              </a:spcAft>
              <a:buSzPts val="2600"/>
              <a:buAutoNum type="arabicPeriod"/>
            </a:pPr>
            <a:r>
              <a:rPr lang="en" sz="2600"/>
              <a:t>CÀI ĐẶT REACT</a:t>
            </a:r>
            <a:endParaRPr sz="2600"/>
          </a:p>
          <a:p>
            <a:pPr indent="-393700" lvl="0" marL="457200" rtl="0" algn="ctr">
              <a:spcBef>
                <a:spcPts val="0"/>
              </a:spcBef>
              <a:spcAft>
                <a:spcPts val="0"/>
              </a:spcAft>
              <a:buSzPts val="2600"/>
              <a:buAutoNum type="arabicPeriod"/>
            </a:pPr>
            <a:r>
              <a:rPr lang="en" sz="2600"/>
              <a:t>TỔNG QUAN REACT</a:t>
            </a:r>
            <a:endParaRPr sz="2800"/>
          </a:p>
        </p:txBody>
      </p:sp>
      <p:sp>
        <p:nvSpPr>
          <p:cNvPr id="338" name="Google Shape;338;p26"/>
          <p:cNvSpPr txBox="1"/>
          <p:nvPr>
            <p:ph idx="2" type="title"/>
          </p:nvPr>
        </p:nvSpPr>
        <p:spPr>
          <a:xfrm>
            <a:off x="433050" y="19007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sz="7700"/>
              <a:t>BUỔI 01</a:t>
            </a:r>
            <a:endParaRPr sz="7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4"/>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THỰC HÀNH COMPONENT</a:t>
            </a:r>
            <a:endParaRPr b="1" u="sng">
              <a:solidFill>
                <a:schemeClr val="accent2"/>
              </a:solidFill>
              <a:latin typeface="Montserrat"/>
              <a:ea typeface="Montserrat"/>
              <a:cs typeface="Montserrat"/>
              <a:sym typeface="Montserrat"/>
            </a:endParaRPr>
          </a:p>
        </p:txBody>
      </p:sp>
      <p:pic>
        <p:nvPicPr>
          <p:cNvPr id="472" name="Google Shape;472;p44"/>
          <p:cNvPicPr preferRelativeResize="0"/>
          <p:nvPr/>
        </p:nvPicPr>
        <p:blipFill>
          <a:blip r:embed="rId3">
            <a:alphaModFix/>
          </a:blip>
          <a:stretch>
            <a:fillRect/>
          </a:stretch>
        </p:blipFill>
        <p:spPr>
          <a:xfrm>
            <a:off x="328425" y="682625"/>
            <a:ext cx="3409130" cy="4298699"/>
          </a:xfrm>
          <a:prstGeom prst="rect">
            <a:avLst/>
          </a:prstGeom>
          <a:noFill/>
          <a:ln>
            <a:noFill/>
          </a:ln>
        </p:spPr>
      </p:pic>
      <p:sp>
        <p:nvSpPr>
          <p:cNvPr id="473" name="Google Shape;473;p44"/>
          <p:cNvSpPr txBox="1"/>
          <p:nvPr/>
        </p:nvSpPr>
        <p:spPr>
          <a:xfrm>
            <a:off x="3737550" y="588900"/>
            <a:ext cx="5028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FFFFFF"/>
                </a:solidFill>
              </a:rPr>
              <a:t>Link figma: </a:t>
            </a:r>
            <a:r>
              <a:rPr lang="en">
                <a:solidFill>
                  <a:srgbClr val="FFFFFF"/>
                </a:solidFill>
              </a:rPr>
              <a:t>https://www.figma.com/file/SzovcYtXrSEZuXBTOlsBIL/Untitled?type=design&amp;node-id=0%3A1&amp;mode=design&amp;t=OuWyxkTFV6wnI41g-1</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5"/>
          <p:cNvSpPr txBox="1"/>
          <p:nvPr>
            <p:ph type="title"/>
          </p:nvPr>
        </p:nvSpPr>
        <p:spPr>
          <a:xfrm>
            <a:off x="359400" y="2225300"/>
            <a:ext cx="8425200" cy="1780800"/>
          </a:xfrm>
          <a:prstGeom prst="rect">
            <a:avLst/>
          </a:prstGeom>
        </p:spPr>
        <p:txBody>
          <a:bodyPr anchorCtr="0" anchor="ctr" bIns="0" lIns="91425" spcFirstLastPara="1" rIns="91425" wrap="square" tIns="0">
            <a:noAutofit/>
          </a:bodyPr>
          <a:lstStyle/>
          <a:p>
            <a:pPr indent="-393700" lvl="0" marL="457200" rtl="0" algn="ctr">
              <a:spcBef>
                <a:spcPts val="0"/>
              </a:spcBef>
              <a:spcAft>
                <a:spcPts val="0"/>
              </a:spcAft>
              <a:buSzPts val="2600"/>
              <a:buAutoNum type="arabicPeriod"/>
            </a:pPr>
            <a:r>
              <a:rPr lang="en" sz="2600"/>
              <a:t>PROPS</a:t>
            </a:r>
            <a:endParaRPr sz="2600"/>
          </a:p>
          <a:p>
            <a:pPr indent="-393700" lvl="0" marL="457200" rtl="0" algn="ctr">
              <a:spcBef>
                <a:spcPts val="0"/>
              </a:spcBef>
              <a:spcAft>
                <a:spcPts val="0"/>
              </a:spcAft>
              <a:buSzPts val="2600"/>
              <a:buAutoNum type="arabicPeriod"/>
            </a:pPr>
            <a:r>
              <a:rPr lang="en" sz="2600"/>
              <a:t>RENDERING LIST</a:t>
            </a:r>
            <a:endParaRPr sz="2800"/>
          </a:p>
        </p:txBody>
      </p:sp>
      <p:sp>
        <p:nvSpPr>
          <p:cNvPr id="479" name="Google Shape;479;p45"/>
          <p:cNvSpPr txBox="1"/>
          <p:nvPr>
            <p:ph idx="2" type="title"/>
          </p:nvPr>
        </p:nvSpPr>
        <p:spPr>
          <a:xfrm>
            <a:off x="433050" y="19007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sz="7700"/>
              <a:t>BUỔI 02</a:t>
            </a:r>
            <a:endParaRPr sz="7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6"/>
          <p:cNvSpPr txBox="1"/>
          <p:nvPr/>
        </p:nvSpPr>
        <p:spPr>
          <a:xfrm>
            <a:off x="241375" y="139800"/>
            <a:ext cx="578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accent2"/>
                </a:solidFill>
                <a:latin typeface="Montserrat"/>
                <a:ea typeface="Montserrat"/>
                <a:cs typeface="Montserrat"/>
                <a:sym typeface="Montserrat"/>
              </a:rPr>
              <a:t>PROPS</a:t>
            </a:r>
            <a:endParaRPr b="1" sz="1800" u="sng">
              <a:solidFill>
                <a:schemeClr val="accent2"/>
              </a:solidFill>
              <a:latin typeface="Montserrat"/>
              <a:ea typeface="Montserrat"/>
              <a:cs typeface="Montserrat"/>
              <a:sym typeface="Montserrat"/>
            </a:endParaRPr>
          </a:p>
        </p:txBody>
      </p:sp>
      <p:sp>
        <p:nvSpPr>
          <p:cNvPr id="485" name="Google Shape;485;p46"/>
          <p:cNvSpPr txBox="1"/>
          <p:nvPr/>
        </p:nvSpPr>
        <p:spPr>
          <a:xfrm>
            <a:off x="160650" y="540000"/>
            <a:ext cx="8440200" cy="12621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chemeClr val="lt1"/>
              </a:buClr>
              <a:buSzPts val="1250"/>
              <a:buFont typeface="Montserrat Medium"/>
              <a:buChar char="●"/>
            </a:pPr>
            <a:r>
              <a:rPr lang="en" sz="1250">
                <a:solidFill>
                  <a:schemeClr val="lt1"/>
                </a:solidFill>
                <a:latin typeface="Montserrat Medium"/>
                <a:ea typeface="Montserrat Medium"/>
                <a:cs typeface="Montserrat Medium"/>
                <a:sym typeface="Montserrat Medium"/>
              </a:rPr>
              <a:t>Props là dữ liệu được truyền từ </a:t>
            </a:r>
            <a:r>
              <a:rPr lang="en" sz="1250">
                <a:solidFill>
                  <a:schemeClr val="dk2"/>
                </a:solidFill>
                <a:latin typeface="Montserrat Medium"/>
                <a:ea typeface="Montserrat Medium"/>
                <a:cs typeface="Montserrat Medium"/>
                <a:sym typeface="Montserrat Medium"/>
              </a:rPr>
              <a:t>component cha xuống component con</a:t>
            </a:r>
            <a:endParaRPr sz="1250">
              <a:solidFill>
                <a:schemeClr val="dk2"/>
              </a:solidFill>
              <a:latin typeface="Montserrat Medium"/>
              <a:ea typeface="Montserrat Medium"/>
              <a:cs typeface="Montserrat Medium"/>
              <a:sym typeface="Montserrat Medium"/>
            </a:endParaRPr>
          </a:p>
          <a:p>
            <a:pPr indent="-307975" lvl="0" marL="457200" rtl="0" algn="l">
              <a:lnSpc>
                <a:spcPct val="115000"/>
              </a:lnSpc>
              <a:spcBef>
                <a:spcPts val="0"/>
              </a:spcBef>
              <a:spcAft>
                <a:spcPts val="0"/>
              </a:spcAft>
              <a:buClr>
                <a:schemeClr val="lt1"/>
              </a:buClr>
              <a:buSzPts val="1250"/>
              <a:buFont typeface="Montserrat Medium"/>
              <a:buChar char="●"/>
            </a:pPr>
            <a:r>
              <a:rPr lang="en" sz="1250">
                <a:solidFill>
                  <a:schemeClr val="lt1"/>
                </a:solidFill>
                <a:latin typeface="Montserrat Medium"/>
                <a:ea typeface="Montserrat Medium"/>
                <a:cs typeface="Montserrat Medium"/>
                <a:sym typeface="Montserrat Medium"/>
              </a:rPr>
              <a:t>Props là thuộc tính </a:t>
            </a:r>
            <a:r>
              <a:rPr lang="en" sz="1250">
                <a:solidFill>
                  <a:schemeClr val="dk2"/>
                </a:solidFill>
                <a:latin typeface="Montserrat Medium"/>
                <a:ea typeface="Montserrat Medium"/>
                <a:cs typeface="Montserrat Medium"/>
                <a:sym typeface="Montserrat Medium"/>
              </a:rPr>
              <a:t>READ-ONLY</a:t>
            </a:r>
            <a:r>
              <a:rPr lang="en" sz="1250">
                <a:solidFill>
                  <a:schemeClr val="lt1"/>
                </a:solidFill>
                <a:latin typeface="Montserrat Medium"/>
                <a:ea typeface="Montserrat Medium"/>
                <a:cs typeface="Montserrat Medium"/>
                <a:sym typeface="Montserrat Medium"/>
              </a:rPr>
              <a:t>, component con không thay đổi được. Muốn đổi thì nhờ component cha</a:t>
            </a:r>
            <a:endParaRPr sz="1250">
              <a:solidFill>
                <a:schemeClr val="lt1"/>
              </a:solidFill>
              <a:latin typeface="Montserrat Medium"/>
              <a:ea typeface="Montserrat Medium"/>
              <a:cs typeface="Montserrat Medium"/>
              <a:sym typeface="Montserrat Medium"/>
            </a:endParaRPr>
          </a:p>
          <a:p>
            <a:pPr indent="-307975" lvl="0" marL="457200" rtl="0" algn="l">
              <a:lnSpc>
                <a:spcPct val="115000"/>
              </a:lnSpc>
              <a:spcBef>
                <a:spcPts val="0"/>
              </a:spcBef>
              <a:spcAft>
                <a:spcPts val="0"/>
              </a:spcAft>
              <a:buClr>
                <a:schemeClr val="lt1"/>
              </a:buClr>
              <a:buSzPts val="1250"/>
              <a:buFont typeface="Montserrat Medium"/>
              <a:buChar char="●"/>
            </a:pPr>
            <a:r>
              <a:rPr lang="en" sz="1250">
                <a:solidFill>
                  <a:schemeClr val="lt1"/>
                </a:solidFill>
                <a:latin typeface="Montserrat Medium"/>
                <a:ea typeface="Montserrat Medium"/>
                <a:cs typeface="Montserrat Medium"/>
                <a:sym typeface="Montserrat Medium"/>
              </a:rPr>
              <a:t>Props giúp tạo ra </a:t>
            </a:r>
            <a:r>
              <a:rPr lang="en" sz="1250">
                <a:solidFill>
                  <a:schemeClr val="dk2"/>
                </a:solidFill>
                <a:latin typeface="Montserrat Medium"/>
                <a:ea typeface="Montserrat Medium"/>
                <a:cs typeface="Montserrat Medium"/>
                <a:sym typeface="Montserrat Medium"/>
              </a:rPr>
              <a:t>sự đa dạng</a:t>
            </a:r>
            <a:r>
              <a:rPr lang="en" sz="1250">
                <a:solidFill>
                  <a:schemeClr val="lt1"/>
                </a:solidFill>
                <a:latin typeface="Montserrat Medium"/>
                <a:ea typeface="Montserrat Medium"/>
                <a:cs typeface="Montserrat Medium"/>
                <a:sym typeface="Montserrat Medium"/>
              </a:rPr>
              <a:t> cho component. Cùng</a:t>
            </a:r>
            <a:r>
              <a:rPr lang="en" sz="1250">
                <a:solidFill>
                  <a:schemeClr val="dk2"/>
                </a:solidFill>
                <a:latin typeface="Montserrat Medium"/>
                <a:ea typeface="Montserrat Medium"/>
                <a:cs typeface="Montserrat Medium"/>
                <a:sym typeface="Montserrat Medium"/>
              </a:rPr>
              <a:t> một component </a:t>
            </a:r>
            <a:r>
              <a:rPr lang="en" sz="1250">
                <a:solidFill>
                  <a:schemeClr val="lt1"/>
                </a:solidFill>
                <a:latin typeface="Montserrat Medium"/>
                <a:ea typeface="Montserrat Medium"/>
                <a:cs typeface="Montserrat Medium"/>
                <a:sym typeface="Montserrat Medium"/>
              </a:rPr>
              <a:t>với </a:t>
            </a:r>
            <a:r>
              <a:rPr lang="en" sz="1250">
                <a:solidFill>
                  <a:schemeClr val="dk2"/>
                </a:solidFill>
                <a:latin typeface="Montserrat Medium"/>
                <a:ea typeface="Montserrat Medium"/>
                <a:cs typeface="Montserrat Medium"/>
                <a:sym typeface="Montserrat Medium"/>
              </a:rPr>
              <a:t>props khác nhau</a:t>
            </a:r>
            <a:r>
              <a:rPr lang="en" sz="1250">
                <a:solidFill>
                  <a:schemeClr val="lt1"/>
                </a:solidFill>
                <a:latin typeface="Montserrat Medium"/>
                <a:ea typeface="Montserrat Medium"/>
                <a:cs typeface="Montserrat Medium"/>
                <a:sym typeface="Montserrat Medium"/>
              </a:rPr>
              <a:t> thì render ra khác nhau</a:t>
            </a:r>
            <a:endParaRPr sz="1250">
              <a:solidFill>
                <a:schemeClr val="lt1"/>
              </a:solidFill>
              <a:latin typeface="Montserrat Medium"/>
              <a:ea typeface="Montserrat Medium"/>
              <a:cs typeface="Montserrat Medium"/>
              <a:sym typeface="Montserrat Medium"/>
            </a:endParaRPr>
          </a:p>
        </p:txBody>
      </p:sp>
      <p:pic>
        <p:nvPicPr>
          <p:cNvPr id="486" name="Google Shape;486;p46"/>
          <p:cNvPicPr preferRelativeResize="0"/>
          <p:nvPr/>
        </p:nvPicPr>
        <p:blipFill rotWithShape="1">
          <a:blip r:embed="rId3">
            <a:alphaModFix/>
          </a:blip>
          <a:srcRect b="10352" l="9113" r="7504" t="10074"/>
          <a:stretch/>
        </p:blipFill>
        <p:spPr>
          <a:xfrm>
            <a:off x="378000" y="1935475"/>
            <a:ext cx="4060865" cy="2930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7"/>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PROPS CHILDREN</a:t>
            </a:r>
            <a:endParaRPr b="1" u="sng">
              <a:solidFill>
                <a:schemeClr val="accent2"/>
              </a:solidFill>
              <a:latin typeface="Montserrat"/>
              <a:ea typeface="Montserrat"/>
              <a:cs typeface="Montserrat"/>
              <a:sym typeface="Montserrat"/>
            </a:endParaRPr>
          </a:p>
        </p:txBody>
      </p:sp>
      <p:sp>
        <p:nvSpPr>
          <p:cNvPr id="492" name="Google Shape;492;p47"/>
          <p:cNvSpPr txBox="1"/>
          <p:nvPr/>
        </p:nvSpPr>
        <p:spPr>
          <a:xfrm>
            <a:off x="241375" y="5400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Props children có thể là 1 html, component, variable, text</a:t>
            </a:r>
            <a:endParaRPr sz="1250">
              <a:solidFill>
                <a:schemeClr val="lt1"/>
              </a:solidFill>
              <a:latin typeface="Montserrat Medium"/>
              <a:ea typeface="Montserrat Medium"/>
              <a:cs typeface="Montserrat Medium"/>
              <a:sym typeface="Montserrat Medium"/>
            </a:endParaRPr>
          </a:p>
        </p:txBody>
      </p:sp>
      <p:pic>
        <p:nvPicPr>
          <p:cNvPr id="493" name="Google Shape;493;p47"/>
          <p:cNvPicPr preferRelativeResize="0"/>
          <p:nvPr/>
        </p:nvPicPr>
        <p:blipFill>
          <a:blip r:embed="rId3">
            <a:alphaModFix/>
          </a:blip>
          <a:stretch>
            <a:fillRect/>
          </a:stretch>
        </p:blipFill>
        <p:spPr>
          <a:xfrm>
            <a:off x="4712075" y="1039475"/>
            <a:ext cx="4167325" cy="2158375"/>
          </a:xfrm>
          <a:prstGeom prst="rect">
            <a:avLst/>
          </a:prstGeom>
          <a:noFill/>
          <a:ln>
            <a:noFill/>
          </a:ln>
        </p:spPr>
      </p:pic>
      <p:pic>
        <p:nvPicPr>
          <p:cNvPr id="494" name="Google Shape;494;p47"/>
          <p:cNvPicPr preferRelativeResize="0"/>
          <p:nvPr/>
        </p:nvPicPr>
        <p:blipFill>
          <a:blip r:embed="rId4">
            <a:alphaModFix/>
          </a:blip>
          <a:stretch>
            <a:fillRect/>
          </a:stretch>
        </p:blipFill>
        <p:spPr>
          <a:xfrm>
            <a:off x="350838" y="1039463"/>
            <a:ext cx="4310400" cy="27908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8"/>
          <p:cNvSpPr txBox="1"/>
          <p:nvPr/>
        </p:nvSpPr>
        <p:spPr>
          <a:xfrm>
            <a:off x="241375" y="139800"/>
            <a:ext cx="578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accent2"/>
                </a:solidFill>
                <a:latin typeface="Montserrat"/>
                <a:ea typeface="Montserrat"/>
                <a:cs typeface="Montserrat"/>
                <a:sym typeface="Montserrat"/>
              </a:rPr>
              <a:t>PROPS</a:t>
            </a:r>
            <a:endParaRPr b="1" sz="1800" u="sng">
              <a:solidFill>
                <a:schemeClr val="accent2"/>
              </a:solidFill>
              <a:latin typeface="Montserrat"/>
              <a:ea typeface="Montserrat"/>
              <a:cs typeface="Montserrat"/>
              <a:sym typeface="Montserrat"/>
            </a:endParaRPr>
          </a:p>
        </p:txBody>
      </p:sp>
      <p:sp>
        <p:nvSpPr>
          <p:cNvPr id="500" name="Google Shape;500;p48"/>
          <p:cNvSpPr txBox="1"/>
          <p:nvPr/>
        </p:nvSpPr>
        <p:spPr>
          <a:xfrm>
            <a:off x="241375" y="730125"/>
            <a:ext cx="8440200" cy="75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50" u="sng">
                <a:solidFill>
                  <a:schemeClr val="dk2"/>
                </a:solidFill>
                <a:latin typeface="Montserrat Medium"/>
                <a:ea typeface="Montserrat Medium"/>
                <a:cs typeface="Montserrat Medium"/>
                <a:sym typeface="Montserrat Medium"/>
              </a:rPr>
              <a:t>Thực hành PROPS: </a:t>
            </a:r>
            <a:r>
              <a:rPr lang="en" sz="1250">
                <a:solidFill>
                  <a:schemeClr val="lt1"/>
                </a:solidFill>
                <a:latin typeface="Montserrat Medium"/>
                <a:ea typeface="Montserrat Medium"/>
                <a:cs typeface="Montserrat Medium"/>
                <a:sym typeface="Montserrat Medium"/>
              </a:rPr>
              <a:t>Thiết kế danh sách sản phẩm theo mẫu</a:t>
            </a: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en" sz="1250">
                <a:solidFill>
                  <a:schemeClr val="lt1"/>
                </a:solidFill>
                <a:latin typeface="Montserrat Medium"/>
                <a:ea typeface="Montserrat Medium"/>
                <a:cs typeface="Montserrat Medium"/>
                <a:sym typeface="Montserrat Medium"/>
              </a:rPr>
              <a:t>Phân tích component và props</a:t>
            </a:r>
            <a:endParaRPr sz="1250">
              <a:solidFill>
                <a:schemeClr val="lt1"/>
              </a:solidFill>
              <a:latin typeface="Montserrat Medium"/>
              <a:ea typeface="Montserrat Medium"/>
              <a:cs typeface="Montserrat Medium"/>
              <a:sym typeface="Montserrat Medium"/>
            </a:endParaRPr>
          </a:p>
        </p:txBody>
      </p:sp>
      <p:pic>
        <p:nvPicPr>
          <p:cNvPr id="501" name="Google Shape;501;p48"/>
          <p:cNvPicPr preferRelativeResize="0"/>
          <p:nvPr/>
        </p:nvPicPr>
        <p:blipFill>
          <a:blip r:embed="rId3">
            <a:alphaModFix/>
          </a:blip>
          <a:stretch>
            <a:fillRect/>
          </a:stretch>
        </p:blipFill>
        <p:spPr>
          <a:xfrm>
            <a:off x="152400" y="1634925"/>
            <a:ext cx="8839200" cy="30144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9"/>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RENDERING LIST</a:t>
            </a:r>
            <a:endParaRPr b="1" u="sng">
              <a:solidFill>
                <a:schemeClr val="accent2"/>
              </a:solidFill>
              <a:latin typeface="Montserrat"/>
              <a:ea typeface="Montserrat"/>
              <a:cs typeface="Montserrat"/>
              <a:sym typeface="Montserrat"/>
            </a:endParaRPr>
          </a:p>
        </p:txBody>
      </p:sp>
      <p:pic>
        <p:nvPicPr>
          <p:cNvPr id="507" name="Google Shape;507;p49"/>
          <p:cNvPicPr preferRelativeResize="0"/>
          <p:nvPr/>
        </p:nvPicPr>
        <p:blipFill rotWithShape="1">
          <a:blip r:embed="rId3">
            <a:alphaModFix/>
          </a:blip>
          <a:srcRect b="12283" l="9540" r="7643" t="11613"/>
          <a:stretch/>
        </p:blipFill>
        <p:spPr>
          <a:xfrm>
            <a:off x="4804950" y="1494125"/>
            <a:ext cx="3952350" cy="2423626"/>
          </a:xfrm>
          <a:prstGeom prst="rect">
            <a:avLst/>
          </a:prstGeom>
          <a:noFill/>
          <a:ln>
            <a:noFill/>
          </a:ln>
        </p:spPr>
      </p:pic>
      <p:sp>
        <p:nvSpPr>
          <p:cNvPr id="508" name="Google Shape;508;p49"/>
          <p:cNvSpPr txBox="1"/>
          <p:nvPr/>
        </p:nvSpPr>
        <p:spPr>
          <a:xfrm>
            <a:off x="241375" y="540000"/>
            <a:ext cx="8440200" cy="81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Khi bạn có một mảng dữ liệu và muốn hiển thị các phần tử trong mảng đó trong giao diện người dùng, bạn có thể sử dụng phương pháp "rendering list" để tạo các thành phần UI tương ứng với mỗi phần tử trong mảng.</a:t>
            </a:r>
            <a:endParaRPr sz="1300">
              <a:solidFill>
                <a:schemeClr val="lt1"/>
              </a:solidFill>
              <a:latin typeface="Montserrat Medium"/>
              <a:ea typeface="Montserrat Medium"/>
              <a:cs typeface="Montserrat Medium"/>
              <a:sym typeface="Montserrat Medium"/>
            </a:endParaRPr>
          </a:p>
        </p:txBody>
      </p:sp>
      <p:sp>
        <p:nvSpPr>
          <p:cNvPr id="509" name="Google Shape;509;p49"/>
          <p:cNvSpPr txBox="1"/>
          <p:nvPr/>
        </p:nvSpPr>
        <p:spPr>
          <a:xfrm>
            <a:off x="351900" y="4213325"/>
            <a:ext cx="8440200" cy="5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150">
                <a:solidFill>
                  <a:srgbClr val="EBEBEB"/>
                </a:solidFill>
                <a:latin typeface="Montserrat Medium"/>
                <a:ea typeface="Montserrat Medium"/>
                <a:cs typeface="Montserrat Medium"/>
                <a:sym typeface="Montserrat Medium"/>
              </a:rPr>
              <a:t>Mỗi thành phần được gán một key duy nhất (key={index}) để giúp React xác định các thành phần khi danh sách thay đổi. Cuối cùng, chúng ta hiển thị danh sách các thành phần trong một thẻ &lt;ul&gt;.</a:t>
            </a:r>
            <a:endParaRPr i="1" sz="1200">
              <a:solidFill>
                <a:srgbClr val="EBEBEB"/>
              </a:solidFill>
              <a:latin typeface="Montserrat Medium"/>
              <a:ea typeface="Montserrat Medium"/>
              <a:cs typeface="Montserrat Medium"/>
              <a:sym typeface="Montserrat Medium"/>
            </a:endParaRPr>
          </a:p>
        </p:txBody>
      </p:sp>
      <p:pic>
        <p:nvPicPr>
          <p:cNvPr id="510" name="Google Shape;510;p49"/>
          <p:cNvPicPr preferRelativeResize="0"/>
          <p:nvPr/>
        </p:nvPicPr>
        <p:blipFill rotWithShape="1">
          <a:blip r:embed="rId4">
            <a:alphaModFix/>
          </a:blip>
          <a:srcRect b="11114" l="7249" r="7163" t="11647"/>
          <a:stretch/>
        </p:blipFill>
        <p:spPr>
          <a:xfrm>
            <a:off x="382900" y="1494125"/>
            <a:ext cx="4138069" cy="24236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0"/>
          <p:cNvSpPr txBox="1"/>
          <p:nvPr/>
        </p:nvSpPr>
        <p:spPr>
          <a:xfrm>
            <a:off x="1651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PROPS 02</a:t>
            </a:r>
            <a:endParaRPr b="1" u="sng">
              <a:solidFill>
                <a:schemeClr val="accent2"/>
              </a:solidFill>
              <a:latin typeface="Montserrat"/>
              <a:ea typeface="Montserrat"/>
              <a:cs typeface="Montserrat"/>
              <a:sym typeface="Montserrat"/>
            </a:endParaRPr>
          </a:p>
        </p:txBody>
      </p:sp>
      <p:sp>
        <p:nvSpPr>
          <p:cNvPr id="516" name="Google Shape;516;p50"/>
          <p:cNvSpPr txBox="1"/>
          <p:nvPr/>
        </p:nvSpPr>
        <p:spPr>
          <a:xfrm>
            <a:off x="165175" y="5400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Tạo 2 component có tên là UserItem và UserList. Dùng props thực hiện render giao diện như ảnh</a:t>
            </a:r>
            <a:endParaRPr sz="1250">
              <a:solidFill>
                <a:schemeClr val="lt1"/>
              </a:solidFill>
              <a:latin typeface="Montserrat Medium"/>
              <a:ea typeface="Montserrat Medium"/>
              <a:cs typeface="Montserrat Medium"/>
              <a:sym typeface="Montserrat Medium"/>
            </a:endParaRPr>
          </a:p>
        </p:txBody>
      </p:sp>
      <p:pic>
        <p:nvPicPr>
          <p:cNvPr id="517" name="Google Shape;517;p50"/>
          <p:cNvPicPr preferRelativeResize="0"/>
          <p:nvPr/>
        </p:nvPicPr>
        <p:blipFill>
          <a:blip r:embed="rId3">
            <a:alphaModFix/>
          </a:blip>
          <a:stretch>
            <a:fillRect/>
          </a:stretch>
        </p:blipFill>
        <p:spPr>
          <a:xfrm>
            <a:off x="241375" y="917100"/>
            <a:ext cx="8839200" cy="1114108"/>
          </a:xfrm>
          <a:prstGeom prst="rect">
            <a:avLst/>
          </a:prstGeom>
          <a:noFill/>
          <a:ln>
            <a:noFill/>
          </a:ln>
        </p:spPr>
      </p:pic>
      <p:sp>
        <p:nvSpPr>
          <p:cNvPr id="518" name="Google Shape;518;p50"/>
          <p:cNvSpPr txBox="1"/>
          <p:nvPr/>
        </p:nvSpPr>
        <p:spPr>
          <a:xfrm>
            <a:off x="241375" y="22447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PROPS 03</a:t>
            </a:r>
            <a:endParaRPr b="1" u="sng">
              <a:solidFill>
                <a:schemeClr val="accent2"/>
              </a:solidFill>
              <a:latin typeface="Montserrat"/>
              <a:ea typeface="Montserrat"/>
              <a:cs typeface="Montserrat"/>
              <a:sym typeface="Montserrat"/>
            </a:endParaRPr>
          </a:p>
        </p:txBody>
      </p:sp>
      <p:sp>
        <p:nvSpPr>
          <p:cNvPr id="519" name="Google Shape;519;p50"/>
          <p:cNvSpPr txBox="1"/>
          <p:nvPr/>
        </p:nvSpPr>
        <p:spPr>
          <a:xfrm>
            <a:off x="241375" y="2644900"/>
            <a:ext cx="8839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Tạo 2 component có tên là YoutubeItem và YoutubeList. Dùng props thực hiện render giao diện như ảnh</a:t>
            </a:r>
            <a:endParaRPr sz="1250">
              <a:solidFill>
                <a:schemeClr val="lt1"/>
              </a:solidFill>
              <a:latin typeface="Montserrat Medium"/>
              <a:ea typeface="Montserrat Medium"/>
              <a:cs typeface="Montserrat Medium"/>
              <a:sym typeface="Montserrat Medium"/>
            </a:endParaRPr>
          </a:p>
        </p:txBody>
      </p:sp>
      <p:pic>
        <p:nvPicPr>
          <p:cNvPr id="520" name="Google Shape;520;p50"/>
          <p:cNvPicPr preferRelativeResize="0"/>
          <p:nvPr/>
        </p:nvPicPr>
        <p:blipFill>
          <a:blip r:embed="rId4">
            <a:alphaModFix/>
          </a:blip>
          <a:stretch>
            <a:fillRect/>
          </a:stretch>
        </p:blipFill>
        <p:spPr>
          <a:xfrm>
            <a:off x="336475" y="3073125"/>
            <a:ext cx="6323224" cy="181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1"/>
          <p:cNvSpPr txBox="1"/>
          <p:nvPr/>
        </p:nvSpPr>
        <p:spPr>
          <a:xfrm>
            <a:off x="1651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PROPS 04</a:t>
            </a:r>
            <a:endParaRPr b="1" u="sng">
              <a:solidFill>
                <a:schemeClr val="accent2"/>
              </a:solidFill>
              <a:latin typeface="Montserrat"/>
              <a:ea typeface="Montserrat"/>
              <a:cs typeface="Montserrat"/>
              <a:sym typeface="Montserrat"/>
            </a:endParaRPr>
          </a:p>
        </p:txBody>
      </p:sp>
      <p:sp>
        <p:nvSpPr>
          <p:cNvPr id="526" name="Google Shape;526;p51"/>
          <p:cNvSpPr txBox="1"/>
          <p:nvPr/>
        </p:nvSpPr>
        <p:spPr>
          <a:xfrm>
            <a:off x="165175" y="5400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Phân tích layout và data bên dưới để thiết kế layout như ảnh</a:t>
            </a:r>
            <a:endParaRPr sz="1250">
              <a:solidFill>
                <a:schemeClr val="lt1"/>
              </a:solidFill>
              <a:latin typeface="Montserrat Medium"/>
              <a:ea typeface="Montserrat Medium"/>
              <a:cs typeface="Montserrat Medium"/>
              <a:sym typeface="Montserrat Medium"/>
            </a:endParaRPr>
          </a:p>
        </p:txBody>
      </p:sp>
      <p:pic>
        <p:nvPicPr>
          <p:cNvPr id="527" name="Google Shape;527;p51"/>
          <p:cNvPicPr preferRelativeResize="0"/>
          <p:nvPr/>
        </p:nvPicPr>
        <p:blipFill>
          <a:blip r:embed="rId3">
            <a:alphaModFix/>
          </a:blip>
          <a:stretch>
            <a:fillRect/>
          </a:stretch>
        </p:blipFill>
        <p:spPr>
          <a:xfrm>
            <a:off x="256200" y="1057950"/>
            <a:ext cx="5775557" cy="3921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2"/>
          <p:cNvSpPr txBox="1"/>
          <p:nvPr>
            <p:ph type="title"/>
          </p:nvPr>
        </p:nvSpPr>
        <p:spPr>
          <a:xfrm>
            <a:off x="359400" y="2225300"/>
            <a:ext cx="8425200" cy="1780800"/>
          </a:xfrm>
          <a:prstGeom prst="rect">
            <a:avLst/>
          </a:prstGeom>
        </p:spPr>
        <p:txBody>
          <a:bodyPr anchorCtr="0" anchor="ctr" bIns="0" lIns="91425" spcFirstLastPara="1" rIns="91425" wrap="square" tIns="0">
            <a:noAutofit/>
          </a:bodyPr>
          <a:lstStyle/>
          <a:p>
            <a:pPr indent="-393700" lvl="0" marL="457200" rtl="0" algn="ctr">
              <a:spcBef>
                <a:spcPts val="0"/>
              </a:spcBef>
              <a:spcAft>
                <a:spcPts val="0"/>
              </a:spcAft>
              <a:buSzPts val="2600"/>
              <a:buAutoNum type="arabicPeriod"/>
            </a:pPr>
            <a:r>
              <a:rPr lang="en" sz="2600"/>
              <a:t>USE STATE</a:t>
            </a:r>
            <a:endParaRPr sz="2800"/>
          </a:p>
        </p:txBody>
      </p:sp>
      <p:sp>
        <p:nvSpPr>
          <p:cNvPr id="533" name="Google Shape;533;p52"/>
          <p:cNvSpPr txBox="1"/>
          <p:nvPr>
            <p:ph idx="2" type="title"/>
          </p:nvPr>
        </p:nvSpPr>
        <p:spPr>
          <a:xfrm>
            <a:off x="433050" y="19007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sz="7700"/>
              <a:t>BUỔI 03</a:t>
            </a:r>
            <a:endParaRPr sz="7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3"/>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HOOK LÀ GÌ</a:t>
            </a:r>
            <a:endParaRPr b="1" u="sng">
              <a:solidFill>
                <a:schemeClr val="accent2"/>
              </a:solidFill>
              <a:latin typeface="Montserrat"/>
              <a:ea typeface="Montserrat"/>
              <a:cs typeface="Montserrat"/>
              <a:sym typeface="Montserrat"/>
            </a:endParaRPr>
          </a:p>
        </p:txBody>
      </p:sp>
      <p:sp>
        <p:nvSpPr>
          <p:cNvPr id="539" name="Google Shape;539;p53"/>
          <p:cNvSpPr txBox="1"/>
          <p:nvPr/>
        </p:nvSpPr>
        <p:spPr>
          <a:xfrm>
            <a:off x="241375" y="540000"/>
            <a:ext cx="8440200" cy="179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50">
                <a:solidFill>
                  <a:schemeClr val="lt1"/>
                </a:solidFill>
                <a:latin typeface="Montserrat Medium"/>
                <a:ea typeface="Montserrat Medium"/>
                <a:cs typeface="Montserrat Medium"/>
                <a:sym typeface="Montserrat Medium"/>
              </a:rPr>
              <a:t>Trong React, một hook là một hàm đặc biệt cho phép bạn sử dụng các tính năng của React như state (trạng thái), lifecycle (vòng đời), context (ngữ cảnh), và refs (tham chiếu) trong các thành phần chức năng (functional components). Hook được giới thiệu từ phiên bản React 16.8 và giúp bạn viết các thành phần chức năng mạnh mẽ và dễ tái sử dụng.</a:t>
            </a: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250">
              <a:solidFill>
                <a:schemeClr val="lt1"/>
              </a:solidFill>
              <a:latin typeface="Montserrat Medium"/>
              <a:ea typeface="Montserrat Medium"/>
              <a:cs typeface="Montserrat Medium"/>
              <a:sym typeface="Montserrat Medium"/>
            </a:endParaRPr>
          </a:p>
        </p:txBody>
      </p:sp>
      <p:pic>
        <p:nvPicPr>
          <p:cNvPr id="540" name="Google Shape;540;p53"/>
          <p:cNvPicPr preferRelativeResize="0"/>
          <p:nvPr/>
        </p:nvPicPr>
        <p:blipFill>
          <a:blip r:embed="rId3">
            <a:alphaModFix/>
          </a:blip>
          <a:stretch>
            <a:fillRect/>
          </a:stretch>
        </p:blipFill>
        <p:spPr>
          <a:xfrm>
            <a:off x="308875" y="1718100"/>
            <a:ext cx="4884425" cy="326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7"/>
          <p:cNvSpPr txBox="1"/>
          <p:nvPr>
            <p:ph idx="2" type="title"/>
          </p:nvPr>
        </p:nvSpPr>
        <p:spPr>
          <a:xfrm>
            <a:off x="552650" y="2390100"/>
            <a:ext cx="8425200" cy="489600"/>
          </a:xfrm>
          <a:prstGeom prst="rect">
            <a:avLst/>
          </a:prstGeom>
        </p:spPr>
        <p:txBody>
          <a:bodyPr anchorCtr="0" anchor="b" bIns="0" lIns="91425" spcFirstLastPara="1" rIns="91425" wrap="square" tIns="0">
            <a:noAutofit/>
          </a:bodyPr>
          <a:lstStyle/>
          <a:p>
            <a:pPr indent="-571500" lvl="0" marL="457200" rtl="0" algn="ctr">
              <a:spcBef>
                <a:spcPts val="0"/>
              </a:spcBef>
              <a:spcAft>
                <a:spcPts val="0"/>
              </a:spcAft>
              <a:buSzPts val="5400"/>
              <a:buAutoNum type="arabicPeriod"/>
            </a:pPr>
            <a:r>
              <a:rPr lang="en" sz="5400"/>
              <a:t>ÔN TẬP JS</a:t>
            </a:r>
            <a:endParaRPr sz="5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4"/>
          <p:cNvSpPr txBox="1"/>
          <p:nvPr/>
        </p:nvSpPr>
        <p:spPr>
          <a:xfrm>
            <a:off x="241375" y="139800"/>
            <a:ext cx="578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accent2"/>
                </a:solidFill>
                <a:latin typeface="Montserrat"/>
                <a:ea typeface="Montserrat"/>
                <a:cs typeface="Montserrat"/>
                <a:sym typeface="Montserrat"/>
              </a:rPr>
              <a:t>STATE</a:t>
            </a:r>
            <a:endParaRPr b="1" sz="2000" u="sng">
              <a:solidFill>
                <a:schemeClr val="accent2"/>
              </a:solidFill>
              <a:latin typeface="Montserrat"/>
              <a:ea typeface="Montserrat"/>
              <a:cs typeface="Montserrat"/>
              <a:sym typeface="Montserrat"/>
            </a:endParaRPr>
          </a:p>
        </p:txBody>
      </p:sp>
      <p:sp>
        <p:nvSpPr>
          <p:cNvPr id="546" name="Google Shape;546;p54"/>
          <p:cNvSpPr txBox="1"/>
          <p:nvPr/>
        </p:nvSpPr>
        <p:spPr>
          <a:xfrm>
            <a:off x="241375" y="540000"/>
            <a:ext cx="84402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50">
                <a:solidFill>
                  <a:schemeClr val="lt1"/>
                </a:solidFill>
                <a:latin typeface="Montserrat Medium"/>
                <a:ea typeface="Montserrat Medium"/>
                <a:cs typeface="Montserrat Medium"/>
                <a:sym typeface="Montserrat Medium"/>
              </a:rPr>
              <a:t>Trong ReactJS, "state" (trạng thái) là một thuộc tính được sử dụng để lưu trữ và quản lý dữ liệu trong một thành phần (component). State là một đối tượng JavaScript chứa các thông tin mà component có thể thay đổi trong quá trình chạy.</a:t>
            </a: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en" sz="1250">
                <a:solidFill>
                  <a:schemeClr val="lt1"/>
                </a:solidFill>
                <a:latin typeface="Montserrat Medium"/>
                <a:ea typeface="Montserrat Medium"/>
                <a:cs typeface="Montserrat Medium"/>
                <a:sym typeface="Montserrat Medium"/>
              </a:rPr>
              <a:t>Mỗi khi state thay đổi, React sẽ tự động render lại component để cập nhật giao diện hiển thị tương ứng. Điều này giúp các ứng dụng React đáp ứng nhanh chóng và đồng bộ với các thay đổi dữ liệu.</a:t>
            </a:r>
            <a:endParaRPr sz="1250">
              <a:solidFill>
                <a:schemeClr val="lt1"/>
              </a:solidFill>
              <a:latin typeface="Montserrat Medium"/>
              <a:ea typeface="Montserrat Medium"/>
              <a:cs typeface="Montserrat Medium"/>
              <a:sym typeface="Montserrat Medium"/>
            </a:endParaRPr>
          </a:p>
        </p:txBody>
      </p:sp>
      <p:pic>
        <p:nvPicPr>
          <p:cNvPr id="547" name="Google Shape;547;p54"/>
          <p:cNvPicPr preferRelativeResize="0"/>
          <p:nvPr/>
        </p:nvPicPr>
        <p:blipFill>
          <a:blip r:embed="rId3">
            <a:alphaModFix/>
          </a:blip>
          <a:stretch>
            <a:fillRect/>
          </a:stretch>
        </p:blipFill>
        <p:spPr>
          <a:xfrm>
            <a:off x="332475" y="2063375"/>
            <a:ext cx="3179885" cy="2882700"/>
          </a:xfrm>
          <a:prstGeom prst="rect">
            <a:avLst/>
          </a:prstGeom>
          <a:noFill/>
          <a:ln>
            <a:noFill/>
          </a:ln>
        </p:spPr>
      </p:pic>
      <p:sp>
        <p:nvSpPr>
          <p:cNvPr id="548" name="Google Shape;548;p54"/>
          <p:cNvSpPr txBox="1"/>
          <p:nvPr/>
        </p:nvSpPr>
        <p:spPr>
          <a:xfrm>
            <a:off x="3681600" y="2063375"/>
            <a:ext cx="5233800" cy="2233800"/>
          </a:xfrm>
          <a:prstGeom prst="rect">
            <a:avLst/>
          </a:prstGeom>
          <a:solidFill>
            <a:srgbClr val="282A36"/>
          </a:solid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chemeClr val="lt1"/>
              </a:buClr>
              <a:buSzPts val="1250"/>
              <a:buFont typeface="Montserrat"/>
              <a:buAutoNum type="arabicPeriod"/>
            </a:pPr>
            <a:r>
              <a:rPr lang="en" sz="1250">
                <a:solidFill>
                  <a:schemeClr val="lt1"/>
                </a:solidFill>
                <a:latin typeface="Montserrat"/>
                <a:ea typeface="Montserrat"/>
                <a:cs typeface="Montserrat"/>
                <a:sym typeface="Montserrat"/>
              </a:rPr>
              <a:t>Khai báo useState</a:t>
            </a:r>
            <a:endParaRPr sz="1250">
              <a:solidFill>
                <a:schemeClr val="lt1"/>
              </a:solidFill>
              <a:latin typeface="Montserrat"/>
              <a:ea typeface="Montserrat"/>
              <a:cs typeface="Montserrat"/>
              <a:sym typeface="Montserrat"/>
            </a:endParaRPr>
          </a:p>
          <a:p>
            <a:pPr indent="-307975" lvl="0" marL="457200" rtl="0" algn="l">
              <a:lnSpc>
                <a:spcPct val="115000"/>
              </a:lnSpc>
              <a:spcBef>
                <a:spcPts val="0"/>
              </a:spcBef>
              <a:spcAft>
                <a:spcPts val="0"/>
              </a:spcAft>
              <a:buClr>
                <a:schemeClr val="lt1"/>
              </a:buClr>
              <a:buSzPts val="1250"/>
              <a:buFont typeface="Montserrat"/>
              <a:buAutoNum type="arabicPeriod"/>
            </a:pPr>
            <a:r>
              <a:rPr lang="en" sz="1250">
                <a:solidFill>
                  <a:schemeClr val="lt1"/>
                </a:solidFill>
                <a:latin typeface="Montserrat"/>
                <a:ea typeface="Montserrat"/>
                <a:cs typeface="Montserrat"/>
                <a:sym typeface="Montserrat"/>
              </a:rPr>
              <a:t>Khởi tạo useState (có giá trị ban đầu)</a:t>
            </a:r>
            <a:endParaRPr sz="1250">
              <a:solidFill>
                <a:schemeClr val="lt1"/>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250" u="sng">
                <a:solidFill>
                  <a:schemeClr val="lt1"/>
                </a:solidFill>
                <a:latin typeface="Montserrat"/>
                <a:ea typeface="Montserrat"/>
                <a:cs typeface="Montserrat"/>
                <a:sym typeface="Montserrat"/>
              </a:rPr>
              <a:t>Lưu ý:</a:t>
            </a:r>
            <a:endParaRPr sz="1250" u="sng">
              <a:solidFill>
                <a:schemeClr val="lt1"/>
              </a:solidFill>
              <a:latin typeface="Montserrat"/>
              <a:ea typeface="Montserrat"/>
              <a:cs typeface="Montserrat"/>
              <a:sym typeface="Montserrat"/>
            </a:endParaRPr>
          </a:p>
          <a:p>
            <a:pPr indent="-307975" lvl="0" marL="457200" rtl="0" algn="l">
              <a:lnSpc>
                <a:spcPct val="115000"/>
              </a:lnSpc>
              <a:spcBef>
                <a:spcPts val="1200"/>
              </a:spcBef>
              <a:spcAft>
                <a:spcPts val="0"/>
              </a:spcAft>
              <a:buClr>
                <a:schemeClr val="lt2"/>
              </a:buClr>
              <a:buSzPts val="1250"/>
              <a:buFont typeface="Montserrat"/>
              <a:buAutoNum type="arabicPeriod"/>
            </a:pPr>
            <a:r>
              <a:rPr b="1" lang="en" sz="1250">
                <a:solidFill>
                  <a:schemeClr val="lt2"/>
                </a:solidFill>
                <a:latin typeface="Montserrat"/>
                <a:ea typeface="Montserrat"/>
                <a:cs typeface="Montserrat"/>
                <a:sym typeface="Montserrat"/>
              </a:rPr>
              <a:t>Component sẽ render lại khi setState</a:t>
            </a:r>
            <a:endParaRPr b="1" sz="1250">
              <a:solidFill>
                <a:schemeClr val="lt2"/>
              </a:solidFill>
              <a:latin typeface="Montserrat"/>
              <a:ea typeface="Montserrat"/>
              <a:cs typeface="Montserrat"/>
              <a:sym typeface="Montserrat"/>
            </a:endParaRPr>
          </a:p>
          <a:p>
            <a:pPr indent="-307975" lvl="0" marL="457200" rtl="0" algn="l">
              <a:lnSpc>
                <a:spcPct val="115000"/>
              </a:lnSpc>
              <a:spcBef>
                <a:spcPts val="0"/>
              </a:spcBef>
              <a:spcAft>
                <a:spcPts val="0"/>
              </a:spcAft>
              <a:buClr>
                <a:schemeClr val="lt1"/>
              </a:buClr>
              <a:buSzPts val="1250"/>
              <a:buFont typeface="Montserrat"/>
              <a:buAutoNum type="arabicPeriod"/>
            </a:pPr>
            <a:r>
              <a:rPr lang="en" sz="1250">
                <a:solidFill>
                  <a:schemeClr val="lt1"/>
                </a:solidFill>
                <a:latin typeface="Montserrat"/>
                <a:ea typeface="Montserrat"/>
                <a:cs typeface="Montserrat"/>
                <a:sym typeface="Montserrat"/>
              </a:rPr>
              <a:t>Không khởi tạo useState trong function</a:t>
            </a:r>
            <a:endParaRPr sz="1250">
              <a:solidFill>
                <a:schemeClr val="lt1"/>
              </a:solidFill>
              <a:latin typeface="Montserrat"/>
              <a:ea typeface="Montserrat"/>
              <a:cs typeface="Montserrat"/>
              <a:sym typeface="Montserrat"/>
            </a:endParaRPr>
          </a:p>
          <a:p>
            <a:pPr indent="-307975" lvl="0" marL="457200" rtl="0" algn="l">
              <a:lnSpc>
                <a:spcPct val="115000"/>
              </a:lnSpc>
              <a:spcBef>
                <a:spcPts val="0"/>
              </a:spcBef>
              <a:spcAft>
                <a:spcPts val="0"/>
              </a:spcAft>
              <a:buClr>
                <a:schemeClr val="lt1"/>
              </a:buClr>
              <a:buSzPts val="1250"/>
              <a:buFont typeface="Montserrat"/>
              <a:buAutoNum type="arabicPeriod"/>
            </a:pPr>
            <a:r>
              <a:rPr lang="en" sz="1250">
                <a:solidFill>
                  <a:schemeClr val="lt1"/>
                </a:solidFill>
                <a:latin typeface="Montserrat"/>
                <a:ea typeface="Montserrat"/>
                <a:cs typeface="Montserrat"/>
                <a:sym typeface="Montserrat"/>
              </a:rPr>
              <a:t>Không khởi tạo trong câu điều kiện</a:t>
            </a:r>
            <a:endParaRPr sz="1250">
              <a:solidFill>
                <a:schemeClr val="lt1"/>
              </a:solidFill>
              <a:latin typeface="Montserrat"/>
              <a:ea typeface="Montserrat"/>
              <a:cs typeface="Montserrat"/>
              <a:sym typeface="Montserrat"/>
            </a:endParaRPr>
          </a:p>
          <a:p>
            <a:pPr indent="-307975" lvl="0" marL="457200" rtl="0" algn="l">
              <a:lnSpc>
                <a:spcPct val="115000"/>
              </a:lnSpc>
              <a:spcBef>
                <a:spcPts val="0"/>
              </a:spcBef>
              <a:spcAft>
                <a:spcPts val="0"/>
              </a:spcAft>
              <a:buClr>
                <a:schemeClr val="lt1"/>
              </a:buClr>
              <a:buSzPts val="1250"/>
              <a:buFont typeface="Montserrat"/>
              <a:buAutoNum type="arabicPeriod"/>
            </a:pPr>
            <a:r>
              <a:rPr lang="en" sz="1250">
                <a:solidFill>
                  <a:schemeClr val="lt1"/>
                </a:solidFill>
                <a:latin typeface="Montserrat"/>
                <a:ea typeface="Montserrat"/>
                <a:cs typeface="Montserrat"/>
                <a:sym typeface="Montserrat"/>
              </a:rPr>
              <a:t>Không khởi tạo trong vòng lặp</a:t>
            </a:r>
            <a:endParaRPr sz="1250">
              <a:solidFill>
                <a:schemeClr val="lt1"/>
              </a:solidFill>
              <a:latin typeface="Montserrat"/>
              <a:ea typeface="Montserrat"/>
              <a:cs typeface="Montserrat"/>
              <a:sym typeface="Montserrat"/>
            </a:endParaRPr>
          </a:p>
          <a:p>
            <a:pPr indent="-307975" lvl="0" marL="457200" rtl="0" algn="l">
              <a:lnSpc>
                <a:spcPct val="115000"/>
              </a:lnSpc>
              <a:spcBef>
                <a:spcPts val="0"/>
              </a:spcBef>
              <a:spcAft>
                <a:spcPts val="0"/>
              </a:spcAft>
              <a:buClr>
                <a:schemeClr val="lt1"/>
              </a:buClr>
              <a:buSzPts val="1250"/>
              <a:buFont typeface="Montserrat"/>
              <a:buAutoNum type="arabicPeriod"/>
            </a:pPr>
            <a:r>
              <a:rPr lang="en" sz="1250">
                <a:solidFill>
                  <a:schemeClr val="lt1"/>
                </a:solidFill>
                <a:latin typeface="Montserrat"/>
                <a:ea typeface="Montserrat"/>
                <a:cs typeface="Montserrat"/>
                <a:sym typeface="Montserrat"/>
              </a:rPr>
              <a:t>Nên để trên đầu</a:t>
            </a:r>
            <a:endParaRPr sz="1250">
              <a:solidFill>
                <a:schemeClr val="lt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5"/>
          <p:cNvSpPr txBox="1"/>
          <p:nvPr/>
        </p:nvSpPr>
        <p:spPr>
          <a:xfrm>
            <a:off x="241375" y="139800"/>
            <a:ext cx="578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accent2"/>
                </a:solidFill>
                <a:latin typeface="Montserrat"/>
                <a:ea typeface="Montserrat"/>
                <a:cs typeface="Montserrat"/>
                <a:sym typeface="Montserrat"/>
              </a:rPr>
              <a:t>STATE</a:t>
            </a:r>
            <a:endParaRPr b="1" sz="2000" u="sng">
              <a:solidFill>
                <a:schemeClr val="accent2"/>
              </a:solidFill>
              <a:latin typeface="Montserrat"/>
              <a:ea typeface="Montserrat"/>
              <a:cs typeface="Montserrat"/>
              <a:sym typeface="Montserrat"/>
            </a:endParaRPr>
          </a:p>
        </p:txBody>
      </p:sp>
      <p:sp>
        <p:nvSpPr>
          <p:cNvPr id="554" name="Google Shape;554;p55"/>
          <p:cNvSpPr txBox="1"/>
          <p:nvPr/>
        </p:nvSpPr>
        <p:spPr>
          <a:xfrm>
            <a:off x="241375" y="5400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Set state với callback</a:t>
            </a:r>
            <a:endParaRPr sz="1250">
              <a:solidFill>
                <a:schemeClr val="lt1"/>
              </a:solidFill>
              <a:latin typeface="Montserrat Medium"/>
              <a:ea typeface="Montserrat Medium"/>
              <a:cs typeface="Montserrat Medium"/>
              <a:sym typeface="Montserrat Medium"/>
            </a:endParaRPr>
          </a:p>
        </p:txBody>
      </p:sp>
      <p:pic>
        <p:nvPicPr>
          <p:cNvPr id="555" name="Google Shape;555;p55"/>
          <p:cNvPicPr preferRelativeResize="0"/>
          <p:nvPr/>
        </p:nvPicPr>
        <p:blipFill rotWithShape="1">
          <a:blip r:embed="rId3">
            <a:alphaModFix/>
          </a:blip>
          <a:srcRect b="17629" l="8979" r="9314" t="16929"/>
          <a:stretch/>
        </p:blipFill>
        <p:spPr>
          <a:xfrm>
            <a:off x="318184" y="1048275"/>
            <a:ext cx="3348591" cy="1209747"/>
          </a:xfrm>
          <a:prstGeom prst="rect">
            <a:avLst/>
          </a:prstGeom>
          <a:noFill/>
          <a:ln>
            <a:noFill/>
          </a:ln>
        </p:spPr>
      </p:pic>
      <p:sp>
        <p:nvSpPr>
          <p:cNvPr id="556" name="Google Shape;556;p55"/>
          <p:cNvSpPr/>
          <p:nvPr/>
        </p:nvSpPr>
        <p:spPr>
          <a:xfrm>
            <a:off x="2755284" y="1614369"/>
            <a:ext cx="662100" cy="5919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557" name="Google Shape;557;p55"/>
          <p:cNvSpPr txBox="1"/>
          <p:nvPr/>
        </p:nvSpPr>
        <p:spPr>
          <a:xfrm>
            <a:off x="241375" y="2318604"/>
            <a:ext cx="34254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150">
                <a:solidFill>
                  <a:schemeClr val="lt1"/>
                </a:solidFill>
                <a:latin typeface="Montserrat Medium"/>
                <a:ea typeface="Montserrat Medium"/>
                <a:cs typeface="Montserrat Medium"/>
                <a:sym typeface="Montserrat Medium"/>
              </a:rPr>
              <a:t>(Khi sử dụng count++ thì chúng ta đang cố tình thay đổi trực tiếp giá trị của state, đều này là không thể trong useState)</a:t>
            </a:r>
            <a:endParaRPr i="1" sz="1150">
              <a:solidFill>
                <a:schemeClr val="lt1"/>
              </a:solidFill>
              <a:latin typeface="Montserrat Medium"/>
              <a:ea typeface="Montserrat Medium"/>
              <a:cs typeface="Montserrat Medium"/>
              <a:sym typeface="Montserrat Medium"/>
            </a:endParaRPr>
          </a:p>
        </p:txBody>
      </p:sp>
      <p:pic>
        <p:nvPicPr>
          <p:cNvPr id="558" name="Google Shape;558;p55"/>
          <p:cNvPicPr preferRelativeResize="0"/>
          <p:nvPr/>
        </p:nvPicPr>
        <p:blipFill rotWithShape="1">
          <a:blip r:embed="rId4">
            <a:alphaModFix/>
          </a:blip>
          <a:srcRect b="14438" l="9250" r="9176" t="13943"/>
          <a:stretch/>
        </p:blipFill>
        <p:spPr>
          <a:xfrm>
            <a:off x="4723747" y="96300"/>
            <a:ext cx="3804977" cy="2118225"/>
          </a:xfrm>
          <a:prstGeom prst="rect">
            <a:avLst/>
          </a:prstGeom>
          <a:noFill/>
          <a:ln>
            <a:noFill/>
          </a:ln>
        </p:spPr>
      </p:pic>
      <p:sp>
        <p:nvSpPr>
          <p:cNvPr id="559" name="Google Shape;559;p55"/>
          <p:cNvSpPr txBox="1"/>
          <p:nvPr/>
        </p:nvSpPr>
        <p:spPr>
          <a:xfrm>
            <a:off x="4723750" y="2275100"/>
            <a:ext cx="3804900" cy="97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150">
                <a:solidFill>
                  <a:schemeClr val="lt1"/>
                </a:solidFill>
                <a:latin typeface="Montserrat Medium"/>
                <a:ea typeface="Montserrat Medium"/>
                <a:cs typeface="Montserrat Medium"/>
                <a:sym typeface="Montserrat Medium"/>
              </a:rPr>
              <a:t>(Dù setState 3 lần nhưng kết quả chỉ tăng 1 và component chỉ render lại 1 lần sau mỗi lần click vì trong react sau mỗi lần setState react vẫn chưa render giao diện)</a:t>
            </a:r>
            <a:endParaRPr i="1" sz="1150">
              <a:solidFill>
                <a:schemeClr val="lt1"/>
              </a:solidFill>
              <a:latin typeface="Montserrat Medium"/>
              <a:ea typeface="Montserrat Medium"/>
              <a:cs typeface="Montserrat Medium"/>
              <a:sym typeface="Montserrat Medium"/>
            </a:endParaRPr>
          </a:p>
        </p:txBody>
      </p:sp>
      <p:cxnSp>
        <p:nvCxnSpPr>
          <p:cNvPr id="560" name="Google Shape;560;p55"/>
          <p:cNvCxnSpPr/>
          <p:nvPr/>
        </p:nvCxnSpPr>
        <p:spPr>
          <a:xfrm>
            <a:off x="4417100" y="27150"/>
            <a:ext cx="0" cy="5089200"/>
          </a:xfrm>
          <a:prstGeom prst="straightConnector1">
            <a:avLst/>
          </a:prstGeom>
          <a:noFill/>
          <a:ln cap="flat" cmpd="sng" w="9525">
            <a:solidFill>
              <a:schemeClr val="lt1"/>
            </a:solidFill>
            <a:prstDash val="solid"/>
            <a:round/>
            <a:headEnd len="med" w="med" type="none"/>
            <a:tailEnd len="med" w="med" type="none"/>
          </a:ln>
        </p:spPr>
      </p:cxnSp>
      <p:pic>
        <p:nvPicPr>
          <p:cNvPr id="561" name="Google Shape;561;p55"/>
          <p:cNvPicPr preferRelativeResize="0"/>
          <p:nvPr/>
        </p:nvPicPr>
        <p:blipFill rotWithShape="1">
          <a:blip r:embed="rId5">
            <a:alphaModFix/>
          </a:blip>
          <a:srcRect b="15729" l="8484" r="8092" t="15190"/>
          <a:stretch/>
        </p:blipFill>
        <p:spPr>
          <a:xfrm>
            <a:off x="4798775" y="3307975"/>
            <a:ext cx="3654926" cy="16428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6"/>
          <p:cNvSpPr txBox="1"/>
          <p:nvPr/>
        </p:nvSpPr>
        <p:spPr>
          <a:xfrm>
            <a:off x="241375" y="139800"/>
            <a:ext cx="578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accent2"/>
                </a:solidFill>
                <a:latin typeface="Montserrat"/>
                <a:ea typeface="Montserrat"/>
                <a:cs typeface="Montserrat"/>
                <a:sym typeface="Montserrat"/>
              </a:rPr>
              <a:t>STATE</a:t>
            </a:r>
            <a:endParaRPr b="1" sz="2000" u="sng">
              <a:solidFill>
                <a:schemeClr val="accent2"/>
              </a:solidFill>
              <a:latin typeface="Montserrat"/>
              <a:ea typeface="Montserrat"/>
              <a:cs typeface="Montserrat"/>
              <a:sym typeface="Montserrat"/>
            </a:endParaRPr>
          </a:p>
        </p:txBody>
      </p:sp>
      <p:sp>
        <p:nvSpPr>
          <p:cNvPr id="567" name="Google Shape;567;p56"/>
          <p:cNvSpPr txBox="1"/>
          <p:nvPr/>
        </p:nvSpPr>
        <p:spPr>
          <a:xfrm>
            <a:off x="241375" y="5400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useState vs object</a:t>
            </a:r>
            <a:endParaRPr sz="1250">
              <a:solidFill>
                <a:schemeClr val="lt1"/>
              </a:solidFill>
              <a:latin typeface="Montserrat Medium"/>
              <a:ea typeface="Montserrat Medium"/>
              <a:cs typeface="Montserrat Medium"/>
              <a:sym typeface="Montserrat Medium"/>
            </a:endParaRPr>
          </a:p>
        </p:txBody>
      </p:sp>
      <p:pic>
        <p:nvPicPr>
          <p:cNvPr id="568" name="Google Shape;568;p56"/>
          <p:cNvPicPr preferRelativeResize="0"/>
          <p:nvPr/>
        </p:nvPicPr>
        <p:blipFill rotWithShape="1">
          <a:blip r:embed="rId3">
            <a:alphaModFix/>
          </a:blip>
          <a:srcRect b="9951" l="7037" r="6933" t="9207"/>
          <a:stretch/>
        </p:blipFill>
        <p:spPr>
          <a:xfrm>
            <a:off x="358750" y="986699"/>
            <a:ext cx="4235824" cy="2980051"/>
          </a:xfrm>
          <a:prstGeom prst="rect">
            <a:avLst/>
          </a:prstGeom>
          <a:noFill/>
          <a:ln>
            <a:noFill/>
          </a:ln>
        </p:spPr>
      </p:pic>
      <p:sp>
        <p:nvSpPr>
          <p:cNvPr id="569" name="Google Shape;569;p56"/>
          <p:cNvSpPr txBox="1"/>
          <p:nvPr/>
        </p:nvSpPr>
        <p:spPr>
          <a:xfrm>
            <a:off x="293925" y="3966750"/>
            <a:ext cx="4300800" cy="5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150">
                <a:solidFill>
                  <a:schemeClr val="lt1"/>
                </a:solidFill>
                <a:latin typeface="Montserrat Medium"/>
                <a:ea typeface="Montserrat Medium"/>
                <a:cs typeface="Montserrat Medium"/>
                <a:sym typeface="Montserrat Medium"/>
              </a:rPr>
              <a:t>(Bản chất useState là thay đổi lại giá trị nên không thêm được 1 key vào object)</a:t>
            </a:r>
            <a:endParaRPr i="1" sz="1150">
              <a:solidFill>
                <a:schemeClr val="lt1"/>
              </a:solidFill>
              <a:latin typeface="Montserrat Medium"/>
              <a:ea typeface="Montserrat Medium"/>
              <a:cs typeface="Montserrat Medium"/>
              <a:sym typeface="Montserrat Medium"/>
            </a:endParaRPr>
          </a:p>
        </p:txBody>
      </p:sp>
      <p:pic>
        <p:nvPicPr>
          <p:cNvPr id="570" name="Google Shape;570;p56"/>
          <p:cNvPicPr preferRelativeResize="0"/>
          <p:nvPr/>
        </p:nvPicPr>
        <p:blipFill rotWithShape="1">
          <a:blip r:embed="rId4">
            <a:alphaModFix/>
          </a:blip>
          <a:srcRect b="19512" l="8399" r="8523" t="20836"/>
          <a:stretch/>
        </p:blipFill>
        <p:spPr>
          <a:xfrm>
            <a:off x="5026750" y="2707175"/>
            <a:ext cx="3792801" cy="1119100"/>
          </a:xfrm>
          <a:prstGeom prst="rect">
            <a:avLst/>
          </a:prstGeom>
          <a:noFill/>
          <a:ln>
            <a:noFill/>
          </a:ln>
        </p:spPr>
      </p:pic>
      <p:sp>
        <p:nvSpPr>
          <p:cNvPr id="571" name="Google Shape;571;p56"/>
          <p:cNvSpPr/>
          <p:nvPr/>
        </p:nvSpPr>
        <p:spPr>
          <a:xfrm rot="5400000">
            <a:off x="4643125" y="1857575"/>
            <a:ext cx="772800" cy="664500"/>
          </a:xfrm>
          <a:prstGeom prst="bentArrow">
            <a:avLst>
              <a:gd fmla="val 25000" name="adj1"/>
              <a:gd fmla="val 25000" name="adj2"/>
              <a:gd fmla="val 25000" name="adj3"/>
              <a:gd fmla="val 43750" name="adj4"/>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7"/>
          <p:cNvSpPr txBox="1"/>
          <p:nvPr/>
        </p:nvSpPr>
        <p:spPr>
          <a:xfrm>
            <a:off x="97750" y="139800"/>
            <a:ext cx="769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USE STATE 01: </a:t>
            </a:r>
            <a:r>
              <a:rPr lang="en" sz="1250">
                <a:solidFill>
                  <a:schemeClr val="lt1"/>
                </a:solidFill>
                <a:latin typeface="Montserrat Medium"/>
                <a:ea typeface="Montserrat Medium"/>
                <a:cs typeface="Montserrat Medium"/>
                <a:sym typeface="Montserrat Medium"/>
              </a:rPr>
              <a:t>Tạo button toggle click thay đổi trạng thái của button</a:t>
            </a:r>
            <a:endParaRPr sz="125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b="1" u="sng">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b="1" u="sng">
              <a:solidFill>
                <a:schemeClr val="accent2"/>
              </a:solidFill>
              <a:latin typeface="Montserrat"/>
              <a:ea typeface="Montserrat"/>
              <a:cs typeface="Montserrat"/>
              <a:sym typeface="Montserrat"/>
            </a:endParaRPr>
          </a:p>
        </p:txBody>
      </p:sp>
      <p:pic>
        <p:nvPicPr>
          <p:cNvPr id="577" name="Google Shape;577;p57"/>
          <p:cNvPicPr preferRelativeResize="0"/>
          <p:nvPr/>
        </p:nvPicPr>
        <p:blipFill>
          <a:blip r:embed="rId3">
            <a:alphaModFix/>
          </a:blip>
          <a:stretch>
            <a:fillRect/>
          </a:stretch>
        </p:blipFill>
        <p:spPr>
          <a:xfrm>
            <a:off x="159175" y="599975"/>
            <a:ext cx="1924050" cy="1000125"/>
          </a:xfrm>
          <a:prstGeom prst="rect">
            <a:avLst/>
          </a:prstGeom>
          <a:noFill/>
          <a:ln>
            <a:noFill/>
          </a:ln>
        </p:spPr>
      </p:pic>
      <p:sp>
        <p:nvSpPr>
          <p:cNvPr id="578" name="Google Shape;578;p57"/>
          <p:cNvSpPr txBox="1"/>
          <p:nvPr/>
        </p:nvSpPr>
        <p:spPr>
          <a:xfrm>
            <a:off x="97750" y="1748700"/>
            <a:ext cx="7695600" cy="10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USE STATE 02: </a:t>
            </a:r>
            <a:r>
              <a:rPr lang="en" sz="1250">
                <a:solidFill>
                  <a:schemeClr val="lt1"/>
                </a:solidFill>
                <a:latin typeface="Montserrat Medium"/>
                <a:ea typeface="Montserrat Medium"/>
                <a:cs typeface="Montserrat Medium"/>
                <a:sym typeface="Montserrat Medium"/>
              </a:rPr>
              <a:t>Tạo button click chuyển màu từ xanh sang đỏ và ngược lại</a:t>
            </a:r>
            <a:endParaRPr sz="125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5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b="1" u="sng">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b="1" u="sng">
              <a:solidFill>
                <a:schemeClr val="accent2"/>
              </a:solidFill>
              <a:latin typeface="Montserrat"/>
              <a:ea typeface="Montserrat"/>
              <a:cs typeface="Montserrat"/>
              <a:sym typeface="Montserrat"/>
            </a:endParaRPr>
          </a:p>
        </p:txBody>
      </p:sp>
      <p:pic>
        <p:nvPicPr>
          <p:cNvPr id="579" name="Google Shape;579;p57"/>
          <p:cNvPicPr preferRelativeResize="0"/>
          <p:nvPr/>
        </p:nvPicPr>
        <p:blipFill>
          <a:blip r:embed="rId4">
            <a:alphaModFix/>
          </a:blip>
          <a:stretch>
            <a:fillRect/>
          </a:stretch>
        </p:blipFill>
        <p:spPr>
          <a:xfrm>
            <a:off x="159175" y="2198025"/>
            <a:ext cx="6354600" cy="1000125"/>
          </a:xfrm>
          <a:prstGeom prst="rect">
            <a:avLst/>
          </a:prstGeom>
          <a:noFill/>
          <a:ln>
            <a:noFill/>
          </a:ln>
        </p:spPr>
      </p:pic>
      <p:sp>
        <p:nvSpPr>
          <p:cNvPr id="580" name="Google Shape;580;p57"/>
          <p:cNvSpPr txBox="1"/>
          <p:nvPr/>
        </p:nvSpPr>
        <p:spPr>
          <a:xfrm>
            <a:off x="97750" y="3393775"/>
            <a:ext cx="7695600" cy="10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USE STATE 03: </a:t>
            </a:r>
            <a:r>
              <a:rPr lang="en" sz="1250">
                <a:solidFill>
                  <a:schemeClr val="lt1"/>
                </a:solidFill>
                <a:latin typeface="Montserrat Medium"/>
                <a:ea typeface="Montserrat Medium"/>
                <a:cs typeface="Montserrat Medium"/>
                <a:sym typeface="Montserrat Medium"/>
              </a:rPr>
              <a:t>Tạo button click random ngẫu nhiên 1 món quà</a:t>
            </a:r>
            <a:endParaRPr sz="125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5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b="1" u="sng">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b="1" u="sng">
              <a:solidFill>
                <a:schemeClr val="accent2"/>
              </a:solidFill>
              <a:latin typeface="Montserrat"/>
              <a:ea typeface="Montserrat"/>
              <a:cs typeface="Montserrat"/>
              <a:sym typeface="Montserrat"/>
            </a:endParaRPr>
          </a:p>
        </p:txBody>
      </p:sp>
      <p:pic>
        <p:nvPicPr>
          <p:cNvPr id="581" name="Google Shape;581;p57"/>
          <p:cNvPicPr preferRelativeResize="0"/>
          <p:nvPr/>
        </p:nvPicPr>
        <p:blipFill>
          <a:blip r:embed="rId5">
            <a:alphaModFix/>
          </a:blip>
          <a:stretch>
            <a:fillRect/>
          </a:stretch>
        </p:blipFill>
        <p:spPr>
          <a:xfrm>
            <a:off x="195275" y="3819738"/>
            <a:ext cx="4124325" cy="781050"/>
          </a:xfrm>
          <a:prstGeom prst="rect">
            <a:avLst/>
          </a:prstGeom>
          <a:noFill/>
          <a:ln>
            <a:noFill/>
          </a:ln>
        </p:spPr>
      </p:pic>
      <p:sp>
        <p:nvSpPr>
          <p:cNvPr id="582" name="Google Shape;582;p57"/>
          <p:cNvSpPr txBox="1"/>
          <p:nvPr/>
        </p:nvSpPr>
        <p:spPr>
          <a:xfrm>
            <a:off x="3747250" y="4711750"/>
            <a:ext cx="504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00FFC5"/>
                </a:solidFill>
                <a:latin typeface="Montserrat"/>
                <a:ea typeface="Montserrat"/>
                <a:cs typeface="Montserrat"/>
                <a:sym typeface="Montserrat"/>
              </a:rPr>
              <a:t>BÀI TẬP USE STATE 04: </a:t>
            </a:r>
            <a:r>
              <a:rPr lang="en" sz="1250">
                <a:solidFill>
                  <a:srgbClr val="FFFFFF"/>
                </a:solidFill>
                <a:latin typeface="Montserrat Medium"/>
                <a:ea typeface="Montserrat Medium"/>
                <a:cs typeface="Montserrat Medium"/>
                <a:sym typeface="Montserrat Medium"/>
              </a:rPr>
              <a:t>Click đổi ảnh</a:t>
            </a:r>
            <a:endParaRPr sz="1250">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b="1" u="sng">
              <a:solidFill>
                <a:srgbClr val="00FFC5"/>
              </a:solidFill>
              <a:latin typeface="Montserrat"/>
              <a:ea typeface="Montserrat"/>
              <a:cs typeface="Montserrat"/>
              <a:sym typeface="Montserrat"/>
            </a:endParaRPr>
          </a:p>
        </p:txBody>
      </p:sp>
      <p:pic>
        <p:nvPicPr>
          <p:cNvPr id="583" name="Google Shape;583;p57"/>
          <p:cNvPicPr preferRelativeResize="0"/>
          <p:nvPr/>
        </p:nvPicPr>
        <p:blipFill>
          <a:blip r:embed="rId6">
            <a:alphaModFix/>
          </a:blip>
          <a:stretch>
            <a:fillRect/>
          </a:stretch>
        </p:blipFill>
        <p:spPr>
          <a:xfrm>
            <a:off x="7154315" y="3549909"/>
            <a:ext cx="1875416" cy="15035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8"/>
          <p:cNvSpPr txBox="1"/>
          <p:nvPr/>
        </p:nvSpPr>
        <p:spPr>
          <a:xfrm>
            <a:off x="97750" y="248275"/>
            <a:ext cx="769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USE STATE 04: </a:t>
            </a:r>
            <a:r>
              <a:rPr lang="en" sz="1250">
                <a:solidFill>
                  <a:schemeClr val="lt1"/>
                </a:solidFill>
                <a:latin typeface="Montserrat Medium"/>
                <a:ea typeface="Montserrat Medium"/>
                <a:cs typeface="Montserrat Medium"/>
                <a:sym typeface="Montserrat Medium"/>
              </a:rPr>
              <a:t>Tạo dropdownlist</a:t>
            </a:r>
            <a:endParaRPr sz="125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b="1" u="sng">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b="1" u="sng">
              <a:solidFill>
                <a:schemeClr val="accent2"/>
              </a:solidFill>
              <a:latin typeface="Montserrat"/>
              <a:ea typeface="Montserrat"/>
              <a:cs typeface="Montserrat"/>
              <a:sym typeface="Montserrat"/>
            </a:endParaRPr>
          </a:p>
        </p:txBody>
      </p:sp>
      <p:pic>
        <p:nvPicPr>
          <p:cNvPr id="589" name="Google Shape;589;p58"/>
          <p:cNvPicPr preferRelativeResize="0"/>
          <p:nvPr/>
        </p:nvPicPr>
        <p:blipFill>
          <a:blip r:embed="rId3">
            <a:alphaModFix/>
          </a:blip>
          <a:stretch>
            <a:fillRect/>
          </a:stretch>
        </p:blipFill>
        <p:spPr>
          <a:xfrm>
            <a:off x="152400" y="795775"/>
            <a:ext cx="8839200" cy="413416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9"/>
          <p:cNvSpPr txBox="1"/>
          <p:nvPr>
            <p:ph type="title"/>
          </p:nvPr>
        </p:nvSpPr>
        <p:spPr>
          <a:xfrm>
            <a:off x="359400" y="2225300"/>
            <a:ext cx="8425200" cy="1780800"/>
          </a:xfrm>
          <a:prstGeom prst="rect">
            <a:avLst/>
          </a:prstGeom>
        </p:spPr>
        <p:txBody>
          <a:bodyPr anchorCtr="0" anchor="ctr" bIns="0" lIns="91425" spcFirstLastPara="1" rIns="91425" wrap="square" tIns="0">
            <a:noAutofit/>
          </a:bodyPr>
          <a:lstStyle/>
          <a:p>
            <a:pPr indent="0" lvl="0" marL="457200" rtl="0" algn="ctr">
              <a:spcBef>
                <a:spcPts val="0"/>
              </a:spcBef>
              <a:spcAft>
                <a:spcPts val="0"/>
              </a:spcAft>
              <a:buNone/>
            </a:pPr>
            <a:r>
              <a:rPr lang="en" sz="2600"/>
              <a:t>USE STATE TT</a:t>
            </a:r>
            <a:endParaRPr sz="2800"/>
          </a:p>
        </p:txBody>
      </p:sp>
      <p:sp>
        <p:nvSpPr>
          <p:cNvPr id="595" name="Google Shape;595;p59"/>
          <p:cNvSpPr txBox="1"/>
          <p:nvPr>
            <p:ph idx="2" type="title"/>
          </p:nvPr>
        </p:nvSpPr>
        <p:spPr>
          <a:xfrm>
            <a:off x="433050" y="19007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sz="7700"/>
              <a:t>BUỔI 04</a:t>
            </a:r>
            <a:endParaRPr sz="7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0"/>
          <p:cNvSpPr txBox="1"/>
          <p:nvPr/>
        </p:nvSpPr>
        <p:spPr>
          <a:xfrm>
            <a:off x="97750" y="139800"/>
            <a:ext cx="769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USE STATE 05: </a:t>
            </a:r>
            <a:r>
              <a:rPr lang="en" sz="1250">
                <a:solidFill>
                  <a:schemeClr val="lt1"/>
                </a:solidFill>
                <a:latin typeface="Montserrat Medium"/>
                <a:ea typeface="Montserrat Medium"/>
                <a:cs typeface="Montserrat Medium"/>
                <a:sym typeface="Montserrat Medium"/>
              </a:rPr>
              <a:t>Thiết kế tab sản phẩm</a:t>
            </a:r>
            <a:endParaRPr sz="125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b="1" u="sng">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b="1" u="sng">
              <a:solidFill>
                <a:schemeClr val="accent2"/>
              </a:solidFill>
              <a:latin typeface="Montserrat"/>
              <a:ea typeface="Montserrat"/>
              <a:cs typeface="Montserrat"/>
              <a:sym typeface="Montserrat"/>
            </a:endParaRPr>
          </a:p>
        </p:txBody>
      </p:sp>
      <p:pic>
        <p:nvPicPr>
          <p:cNvPr id="601" name="Google Shape;601;p60"/>
          <p:cNvPicPr preferRelativeResize="0"/>
          <p:nvPr/>
        </p:nvPicPr>
        <p:blipFill>
          <a:blip r:embed="rId3">
            <a:alphaModFix/>
          </a:blip>
          <a:stretch>
            <a:fillRect/>
          </a:stretch>
        </p:blipFill>
        <p:spPr>
          <a:xfrm>
            <a:off x="152400" y="540000"/>
            <a:ext cx="8839200" cy="11509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1"/>
          <p:cNvSpPr txBox="1"/>
          <p:nvPr/>
        </p:nvSpPr>
        <p:spPr>
          <a:xfrm>
            <a:off x="1651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USE STATE 6: ACCORDION</a:t>
            </a:r>
            <a:endParaRPr b="1" u="sng">
              <a:solidFill>
                <a:schemeClr val="accent2"/>
              </a:solidFill>
              <a:latin typeface="Montserrat"/>
              <a:ea typeface="Montserrat"/>
              <a:cs typeface="Montserrat"/>
              <a:sym typeface="Montserrat"/>
            </a:endParaRPr>
          </a:p>
        </p:txBody>
      </p:sp>
      <p:sp>
        <p:nvSpPr>
          <p:cNvPr id="607" name="Google Shape;607;p61"/>
          <p:cNvSpPr txBox="1"/>
          <p:nvPr/>
        </p:nvSpPr>
        <p:spPr>
          <a:xfrm>
            <a:off x="12775" y="5400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   Xử lý hiệu ứng accordion từ data bên dưới</a:t>
            </a:r>
            <a:endParaRPr sz="1250">
              <a:solidFill>
                <a:schemeClr val="lt1"/>
              </a:solidFill>
              <a:latin typeface="Montserrat Medium"/>
              <a:ea typeface="Montserrat Medium"/>
              <a:cs typeface="Montserrat Medium"/>
              <a:sym typeface="Montserrat Medium"/>
            </a:endParaRPr>
          </a:p>
        </p:txBody>
      </p:sp>
      <p:pic>
        <p:nvPicPr>
          <p:cNvPr id="608" name="Google Shape;608;p61"/>
          <p:cNvPicPr preferRelativeResize="0"/>
          <p:nvPr/>
        </p:nvPicPr>
        <p:blipFill>
          <a:blip r:embed="rId3">
            <a:alphaModFix/>
          </a:blip>
          <a:stretch>
            <a:fillRect/>
          </a:stretch>
        </p:blipFill>
        <p:spPr>
          <a:xfrm>
            <a:off x="219525" y="995125"/>
            <a:ext cx="3174776" cy="397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2"/>
          <p:cNvSpPr txBox="1"/>
          <p:nvPr/>
        </p:nvSpPr>
        <p:spPr>
          <a:xfrm>
            <a:off x="1651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USE STATE 7: TAB MENU</a:t>
            </a:r>
            <a:endParaRPr b="1" u="sng">
              <a:solidFill>
                <a:schemeClr val="accent2"/>
              </a:solidFill>
              <a:latin typeface="Montserrat"/>
              <a:ea typeface="Montserrat"/>
              <a:cs typeface="Montserrat"/>
              <a:sym typeface="Montserrat"/>
            </a:endParaRPr>
          </a:p>
        </p:txBody>
      </p:sp>
      <p:sp>
        <p:nvSpPr>
          <p:cNvPr id="614" name="Google Shape;614;p62"/>
          <p:cNvSpPr txBox="1"/>
          <p:nvPr/>
        </p:nvSpPr>
        <p:spPr>
          <a:xfrm>
            <a:off x="12775" y="5400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   Xử lý sự kiện click vào danh mục menu nào show ra đúng món ăn danh mục đó từ data bên dưới</a:t>
            </a:r>
            <a:endParaRPr sz="1250">
              <a:solidFill>
                <a:schemeClr val="lt1"/>
              </a:solidFill>
              <a:latin typeface="Montserrat Medium"/>
              <a:ea typeface="Montserrat Medium"/>
              <a:cs typeface="Montserrat Medium"/>
              <a:sym typeface="Montserrat Medium"/>
            </a:endParaRPr>
          </a:p>
        </p:txBody>
      </p:sp>
      <p:pic>
        <p:nvPicPr>
          <p:cNvPr id="615" name="Google Shape;615;p62"/>
          <p:cNvPicPr preferRelativeResize="0"/>
          <p:nvPr/>
        </p:nvPicPr>
        <p:blipFill>
          <a:blip r:embed="rId3">
            <a:alphaModFix/>
          </a:blip>
          <a:stretch>
            <a:fillRect/>
          </a:stretch>
        </p:blipFill>
        <p:spPr>
          <a:xfrm>
            <a:off x="152400" y="1069500"/>
            <a:ext cx="8839198" cy="391952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3"/>
          <p:cNvSpPr txBox="1"/>
          <p:nvPr/>
        </p:nvSpPr>
        <p:spPr>
          <a:xfrm>
            <a:off x="176400" y="170700"/>
            <a:ext cx="8499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Medium"/>
                <a:ea typeface="Montserrat Medium"/>
                <a:cs typeface="Montserrat Medium"/>
                <a:sym typeface="Montserrat Medium"/>
              </a:rPr>
              <a:t>Thiết kế trang chi tiết 1 sản phẩm</a:t>
            </a:r>
            <a:endParaRPr sz="1200">
              <a:solidFill>
                <a:schemeClr val="lt1"/>
              </a:solidFill>
              <a:latin typeface="Montserrat Medium"/>
              <a:ea typeface="Montserrat Medium"/>
              <a:cs typeface="Montserrat Medium"/>
              <a:sym typeface="Montserrat Medium"/>
            </a:endParaRPr>
          </a:p>
          <a:p>
            <a:pPr indent="-304800" lvl="0" marL="457200" rtl="0" algn="l">
              <a:spcBef>
                <a:spcPts val="0"/>
              </a:spcBef>
              <a:spcAft>
                <a:spcPts val="0"/>
              </a:spcAft>
              <a:buClr>
                <a:schemeClr val="lt1"/>
              </a:buClr>
              <a:buSzPts val="1200"/>
              <a:buFont typeface="Montserrat Medium"/>
              <a:buAutoNum type="arabicPeriod"/>
            </a:pPr>
            <a:r>
              <a:rPr lang="en" sz="1200">
                <a:solidFill>
                  <a:schemeClr val="lt1"/>
                </a:solidFill>
                <a:latin typeface="Montserrat Medium"/>
                <a:ea typeface="Montserrat Medium"/>
                <a:cs typeface="Montserrat Medium"/>
                <a:sym typeface="Montserrat Medium"/>
              </a:rPr>
              <a:t>Click vào màu đổi màu xe</a:t>
            </a:r>
            <a:endParaRPr sz="1200">
              <a:solidFill>
                <a:schemeClr val="lt1"/>
              </a:solidFill>
              <a:latin typeface="Montserrat Medium"/>
              <a:ea typeface="Montserrat Medium"/>
              <a:cs typeface="Montserrat Medium"/>
              <a:sym typeface="Montserrat Medium"/>
            </a:endParaRPr>
          </a:p>
          <a:p>
            <a:pPr indent="-304800" lvl="0" marL="457200" rtl="0" algn="l">
              <a:spcBef>
                <a:spcPts val="0"/>
              </a:spcBef>
              <a:spcAft>
                <a:spcPts val="0"/>
              </a:spcAft>
              <a:buClr>
                <a:schemeClr val="lt1"/>
              </a:buClr>
              <a:buSzPts val="1200"/>
              <a:buFont typeface="Montserrat Medium"/>
              <a:buAutoNum type="arabicPeriod"/>
            </a:pPr>
            <a:r>
              <a:rPr lang="en" sz="1200">
                <a:solidFill>
                  <a:schemeClr val="lt1"/>
                </a:solidFill>
                <a:latin typeface="Montserrat Medium"/>
                <a:ea typeface="Montserrat Medium"/>
                <a:cs typeface="Montserrat Medium"/>
                <a:sym typeface="Montserrat Medium"/>
              </a:rPr>
              <a:t>Click vào phiên bản active phần chọn và thay đổi giá</a:t>
            </a:r>
            <a:endParaRPr sz="1200">
              <a:solidFill>
                <a:schemeClr val="lt1"/>
              </a:solidFill>
              <a:latin typeface="Montserrat Medium"/>
              <a:ea typeface="Montserrat Medium"/>
              <a:cs typeface="Montserrat Medium"/>
              <a:sym typeface="Montserrat Medium"/>
            </a:endParaRPr>
          </a:p>
          <a:p>
            <a:pPr indent="-304800" lvl="0" marL="457200" rtl="0" algn="l">
              <a:spcBef>
                <a:spcPts val="0"/>
              </a:spcBef>
              <a:spcAft>
                <a:spcPts val="0"/>
              </a:spcAft>
              <a:buClr>
                <a:schemeClr val="lt1"/>
              </a:buClr>
              <a:buSzPts val="1200"/>
              <a:buFont typeface="Montserrat Medium"/>
              <a:buAutoNum type="arabicPeriod"/>
            </a:pPr>
            <a:r>
              <a:rPr lang="en" sz="1200">
                <a:solidFill>
                  <a:schemeClr val="lt1"/>
                </a:solidFill>
                <a:latin typeface="Montserrat Medium"/>
                <a:ea typeface="Montserrat Medium"/>
                <a:cs typeface="Montserrat Medium"/>
                <a:sym typeface="Montserrat Medium"/>
              </a:rPr>
              <a:t>Tăng giảm số lượng</a:t>
            </a:r>
            <a:endParaRPr sz="1200">
              <a:solidFill>
                <a:schemeClr val="lt1"/>
              </a:solidFill>
              <a:latin typeface="Montserrat Medium"/>
              <a:ea typeface="Montserrat Medium"/>
              <a:cs typeface="Montserrat Medium"/>
              <a:sym typeface="Montserrat Medium"/>
            </a:endParaRPr>
          </a:p>
          <a:p>
            <a:pPr indent="-304800" lvl="0" marL="457200" rtl="0" algn="l">
              <a:spcBef>
                <a:spcPts val="0"/>
              </a:spcBef>
              <a:spcAft>
                <a:spcPts val="0"/>
              </a:spcAft>
              <a:buClr>
                <a:schemeClr val="lt1"/>
              </a:buClr>
              <a:buSzPts val="1200"/>
              <a:buFont typeface="Montserrat Medium"/>
              <a:buAutoNum type="arabicPeriod"/>
            </a:pPr>
            <a:r>
              <a:rPr lang="en" sz="1200">
                <a:solidFill>
                  <a:schemeClr val="lt1"/>
                </a:solidFill>
                <a:latin typeface="Montserrat Medium"/>
                <a:ea typeface="Montserrat Medium"/>
                <a:cs typeface="Montserrat Medium"/>
                <a:sym typeface="Montserrat Medium"/>
              </a:rPr>
              <a:t>Thêm vào giỏ hàng hiện popup đã thêm vào giỏ</a:t>
            </a:r>
            <a:endParaRPr sz="1200">
              <a:solidFill>
                <a:schemeClr val="lt1"/>
              </a:solidFill>
              <a:latin typeface="Montserrat Medium"/>
              <a:ea typeface="Montserrat Medium"/>
              <a:cs typeface="Montserrat Medium"/>
              <a:sym typeface="Montserrat Medium"/>
            </a:endParaRPr>
          </a:p>
          <a:p>
            <a:pPr indent="-304800" lvl="0" marL="457200" rtl="0" algn="l">
              <a:spcBef>
                <a:spcPts val="0"/>
              </a:spcBef>
              <a:spcAft>
                <a:spcPts val="0"/>
              </a:spcAft>
              <a:buClr>
                <a:schemeClr val="lt1"/>
              </a:buClr>
              <a:buSzPts val="1200"/>
              <a:buFont typeface="Montserrat Medium"/>
              <a:buAutoNum type="arabicPeriod"/>
            </a:pPr>
            <a:r>
              <a:rPr lang="en" sz="1200">
                <a:solidFill>
                  <a:schemeClr val="lt1"/>
                </a:solidFill>
                <a:latin typeface="Montserrat Medium"/>
                <a:ea typeface="Montserrat Medium"/>
                <a:cs typeface="Montserrat Medium"/>
                <a:sym typeface="Montserrat Medium"/>
              </a:rPr>
              <a:t>Click đặc điểm ẩn/hiện thông tin</a:t>
            </a:r>
            <a:endParaRPr sz="1200">
              <a:solidFill>
                <a:schemeClr val="lt1"/>
              </a:solidFill>
              <a:latin typeface="Roboto"/>
              <a:ea typeface="Roboto"/>
              <a:cs typeface="Roboto"/>
              <a:sym typeface="Roboto"/>
            </a:endParaRPr>
          </a:p>
        </p:txBody>
      </p:sp>
      <p:pic>
        <p:nvPicPr>
          <p:cNvPr id="621" name="Google Shape;621;p63"/>
          <p:cNvPicPr preferRelativeResize="0"/>
          <p:nvPr/>
        </p:nvPicPr>
        <p:blipFill>
          <a:blip r:embed="rId3">
            <a:alphaModFix/>
          </a:blip>
          <a:stretch>
            <a:fillRect/>
          </a:stretch>
        </p:blipFill>
        <p:spPr>
          <a:xfrm>
            <a:off x="152400" y="1646625"/>
            <a:ext cx="8839200" cy="26931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8"/>
          <p:cNvSpPr txBox="1"/>
          <p:nvPr/>
        </p:nvSpPr>
        <p:spPr>
          <a:xfrm>
            <a:off x="0" y="193800"/>
            <a:ext cx="87234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700"/>
              </a:spcAft>
              <a:buNone/>
            </a:pPr>
            <a:r>
              <a:rPr lang="en" sz="1250">
                <a:solidFill>
                  <a:srgbClr val="F8F8F2"/>
                </a:solidFill>
                <a:latin typeface="Montserrat Medium"/>
                <a:ea typeface="Montserrat Medium"/>
                <a:cs typeface="Montserrat Medium"/>
                <a:sym typeface="Montserrat Medium"/>
              </a:rPr>
              <a:t>  </a:t>
            </a:r>
            <a:r>
              <a:rPr b="1" lang="en" sz="1250" u="sng">
                <a:solidFill>
                  <a:srgbClr val="F8F8F2"/>
                </a:solidFill>
                <a:latin typeface="Montserrat"/>
                <a:ea typeface="Montserrat"/>
                <a:cs typeface="Montserrat"/>
                <a:sym typeface="Montserrat"/>
              </a:rPr>
              <a:t>m</a:t>
            </a:r>
            <a:r>
              <a:rPr b="1" lang="en" sz="1250" u="sng">
                <a:solidFill>
                  <a:srgbClr val="F8F8F2"/>
                </a:solidFill>
                <a:latin typeface="Montserrat"/>
                <a:ea typeface="Montserrat"/>
                <a:cs typeface="Montserrat"/>
                <a:sym typeface="Montserrat"/>
              </a:rPr>
              <a:t>ap</a:t>
            </a:r>
            <a:r>
              <a:rPr lang="en" sz="1250">
                <a:solidFill>
                  <a:srgbClr val="F8F8F2"/>
                </a:solidFill>
                <a:latin typeface="Montserrat Medium"/>
                <a:ea typeface="Montserrat Medium"/>
                <a:cs typeface="Montserrat Medium"/>
                <a:sym typeface="Montserrat Medium"/>
              </a:rPr>
              <a:t>:duyệt qua từng phần tử trong mảng và trả ra một mảng mới không thay đổi mảng ban đầu</a:t>
            </a:r>
            <a:endParaRPr sz="1250">
              <a:solidFill>
                <a:srgbClr val="F8F8F2"/>
              </a:solidFill>
              <a:latin typeface="Montserrat Medium"/>
              <a:ea typeface="Montserrat Medium"/>
              <a:cs typeface="Montserrat Medium"/>
              <a:sym typeface="Montserrat Medium"/>
            </a:endParaRPr>
          </a:p>
        </p:txBody>
      </p:sp>
      <p:sp>
        <p:nvSpPr>
          <p:cNvPr id="349" name="Google Shape;349;p28"/>
          <p:cNvSpPr txBox="1"/>
          <p:nvPr/>
        </p:nvSpPr>
        <p:spPr>
          <a:xfrm>
            <a:off x="181675" y="648750"/>
            <a:ext cx="8676900" cy="954300"/>
          </a:xfrm>
          <a:prstGeom prst="rect">
            <a:avLst/>
          </a:prstGeom>
          <a:solidFill>
            <a:srgbClr val="31333A"/>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numbers = [</a:t>
            </a:r>
            <a:r>
              <a:rPr lang="en" sz="1250">
                <a:solidFill>
                  <a:srgbClr val="B8D7A3"/>
                </a:solidFill>
                <a:latin typeface="Courier New"/>
                <a:ea typeface="Courier New"/>
                <a:cs typeface="Courier New"/>
                <a:sym typeface="Courier New"/>
              </a:rPr>
              <a:t>1</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2</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3</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4</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5</a:t>
            </a:r>
            <a:r>
              <a:rPr lang="en"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//trả ra mảng mới với giá trị double</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numbersDouble = numbers.</a:t>
            </a:r>
            <a:r>
              <a:rPr lang="en" sz="1250">
                <a:solidFill>
                  <a:srgbClr val="DCDCDC"/>
                </a:solidFill>
                <a:latin typeface="Courier New"/>
                <a:ea typeface="Courier New"/>
                <a:cs typeface="Courier New"/>
                <a:sym typeface="Courier New"/>
              </a:rPr>
              <a:t>map</a:t>
            </a:r>
            <a:r>
              <a:rPr lang="en" sz="1250">
                <a:solidFill>
                  <a:srgbClr val="F8F8F2"/>
                </a:solidFill>
                <a:latin typeface="Courier New"/>
                <a:ea typeface="Courier New"/>
                <a:cs typeface="Courier New"/>
                <a:sym typeface="Courier New"/>
              </a:rPr>
              <a:t>(</a:t>
            </a:r>
            <a:r>
              <a:rPr lang="en" sz="1250">
                <a:solidFill>
                  <a:srgbClr val="DCDCDC"/>
                </a:solidFill>
                <a:latin typeface="Courier New"/>
                <a:ea typeface="Courier New"/>
                <a:cs typeface="Courier New"/>
                <a:sym typeface="Courier New"/>
              </a:rPr>
              <a:t>(value, index) =&gt;</a:t>
            </a:r>
            <a:r>
              <a:rPr lang="en" sz="1250">
                <a:solidFill>
                  <a:srgbClr val="F8F8F2"/>
                </a:solidFill>
                <a:latin typeface="Courier New"/>
                <a:ea typeface="Courier New"/>
                <a:cs typeface="Courier New"/>
                <a:sym typeface="Courier New"/>
              </a:rPr>
              <a:t> value * </a:t>
            </a:r>
            <a:r>
              <a:rPr lang="en" sz="1250">
                <a:solidFill>
                  <a:srgbClr val="B8D7A3"/>
                </a:solidFill>
                <a:latin typeface="Courier New"/>
                <a:ea typeface="Courier New"/>
                <a:cs typeface="Courier New"/>
                <a:sym typeface="Courier New"/>
              </a:rPr>
              <a:t>2</a:t>
            </a:r>
            <a:r>
              <a:rPr lang="en"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//value là từng phần tử trong mảng, index là vị trí từng phần tử đó</a:t>
            </a:r>
            <a:endParaRPr sz="1600"/>
          </a:p>
        </p:txBody>
      </p:sp>
      <p:sp>
        <p:nvSpPr>
          <p:cNvPr id="350" name="Google Shape;350;p28"/>
          <p:cNvSpPr txBox="1"/>
          <p:nvPr/>
        </p:nvSpPr>
        <p:spPr>
          <a:xfrm>
            <a:off x="-65250" y="1842125"/>
            <a:ext cx="73911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700"/>
              </a:spcAft>
              <a:buNone/>
            </a:pPr>
            <a:r>
              <a:rPr lang="en" sz="1250">
                <a:solidFill>
                  <a:srgbClr val="F8F8F2"/>
                </a:solidFill>
                <a:latin typeface="Montserrat Medium"/>
                <a:ea typeface="Montserrat Medium"/>
                <a:cs typeface="Montserrat Medium"/>
                <a:sym typeface="Montserrat Medium"/>
              </a:rPr>
              <a:t>   </a:t>
            </a:r>
            <a:r>
              <a:rPr b="1" lang="en" sz="1250" u="sng">
                <a:solidFill>
                  <a:srgbClr val="F8F8F2"/>
                </a:solidFill>
                <a:latin typeface="Montserrat"/>
                <a:ea typeface="Montserrat"/>
                <a:cs typeface="Montserrat"/>
                <a:sym typeface="Montserrat"/>
              </a:rPr>
              <a:t>Reduce</a:t>
            </a:r>
            <a:r>
              <a:rPr lang="en" sz="1250">
                <a:solidFill>
                  <a:srgbClr val="F8F8F2"/>
                </a:solidFill>
                <a:latin typeface="Montserrat Medium"/>
                <a:ea typeface="Montserrat Medium"/>
                <a:cs typeface="Montserrat Medium"/>
                <a:sym typeface="Montserrat Medium"/>
              </a:rPr>
              <a:t>: gom các phần tử trong mảng lại thành 1</a:t>
            </a:r>
            <a:endParaRPr sz="1250">
              <a:solidFill>
                <a:srgbClr val="F8F8F2"/>
              </a:solidFill>
              <a:latin typeface="Montserrat Medium"/>
              <a:ea typeface="Montserrat Medium"/>
              <a:cs typeface="Montserrat Medium"/>
              <a:sym typeface="Montserrat Medium"/>
            </a:endParaRPr>
          </a:p>
        </p:txBody>
      </p:sp>
      <p:sp>
        <p:nvSpPr>
          <p:cNvPr id="351" name="Google Shape;351;p28"/>
          <p:cNvSpPr txBox="1"/>
          <p:nvPr/>
        </p:nvSpPr>
        <p:spPr>
          <a:xfrm>
            <a:off x="158350" y="2271550"/>
            <a:ext cx="8461200" cy="2466000"/>
          </a:xfrm>
          <a:prstGeom prst="rect">
            <a:avLst/>
          </a:prstGeom>
          <a:solidFill>
            <a:srgbClr val="333333"/>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listNumber = [</a:t>
            </a:r>
            <a:r>
              <a:rPr lang="en" sz="1250">
                <a:solidFill>
                  <a:srgbClr val="B8D7A3"/>
                </a:solidFill>
                <a:latin typeface="Courier New"/>
                <a:ea typeface="Courier New"/>
                <a:cs typeface="Courier New"/>
                <a:sym typeface="Courier New"/>
              </a:rPr>
              <a:t>1</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2</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3</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4</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5</a:t>
            </a:r>
            <a:r>
              <a:rPr lang="en"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totalNumber = listNumber.</a:t>
            </a:r>
            <a:r>
              <a:rPr lang="en" sz="1250">
                <a:solidFill>
                  <a:srgbClr val="DCDCDC"/>
                </a:solidFill>
                <a:latin typeface="Courier New"/>
                <a:ea typeface="Courier New"/>
                <a:cs typeface="Courier New"/>
                <a:sym typeface="Courier New"/>
              </a:rPr>
              <a:t>reduce</a:t>
            </a:r>
            <a:r>
              <a:rPr lang="en" sz="1250">
                <a:solidFill>
                  <a:srgbClr val="F8F8F2"/>
                </a:solidFill>
                <a:latin typeface="Courier New"/>
                <a:ea typeface="Courier New"/>
                <a:cs typeface="Courier New"/>
                <a:sym typeface="Courier New"/>
              </a:rPr>
              <a:t>(</a:t>
            </a:r>
            <a:r>
              <a:rPr lang="en" sz="1250">
                <a:solidFill>
                  <a:srgbClr val="DCDCDC"/>
                </a:solidFill>
                <a:latin typeface="Courier New"/>
                <a:ea typeface="Courier New"/>
                <a:cs typeface="Courier New"/>
                <a:sym typeface="Courier New"/>
              </a:rPr>
              <a:t>(previousValue, currentValue) =&gt;</a:t>
            </a:r>
            <a:r>
              <a:rPr lang="en"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F8F8F2"/>
                </a:solidFill>
                <a:latin typeface="Courier New"/>
                <a:ea typeface="Courier New"/>
                <a:cs typeface="Courier New"/>
                <a:sym typeface="Courier New"/>
              </a:rPr>
              <a:t>    </a:t>
            </a:r>
            <a:r>
              <a:rPr lang="en" sz="1250">
                <a:solidFill>
                  <a:srgbClr val="BD63C5"/>
                </a:solidFill>
                <a:latin typeface="Courier New"/>
                <a:ea typeface="Courier New"/>
                <a:cs typeface="Courier New"/>
                <a:sym typeface="Courier New"/>
              </a:rPr>
              <a:t>console</a:t>
            </a:r>
            <a:r>
              <a:rPr lang="en" sz="1250">
                <a:solidFill>
                  <a:srgbClr val="F8F8F2"/>
                </a:solidFill>
                <a:latin typeface="Courier New"/>
                <a:ea typeface="Courier New"/>
                <a:cs typeface="Courier New"/>
                <a:sym typeface="Courier New"/>
              </a:rPr>
              <a:t>.</a:t>
            </a:r>
            <a:r>
              <a:rPr lang="en" sz="1250">
                <a:solidFill>
                  <a:srgbClr val="DCDCDC"/>
                </a:solidFill>
                <a:latin typeface="Courier New"/>
                <a:ea typeface="Courier New"/>
                <a:cs typeface="Courier New"/>
                <a:sym typeface="Courier New"/>
              </a:rPr>
              <a:t>log</a:t>
            </a:r>
            <a:r>
              <a:rPr lang="en" sz="1250">
                <a:solidFill>
                  <a:srgbClr val="F8F8F2"/>
                </a:solidFill>
                <a:latin typeface="Courier New"/>
                <a:ea typeface="Courier New"/>
                <a:cs typeface="Courier New"/>
                <a:sym typeface="Courier New"/>
              </a:rPr>
              <a:t>(previousValue, currentValue);</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F8F8F2"/>
                </a:solidFill>
                <a:latin typeface="Courier New"/>
                <a:ea typeface="Courier New"/>
                <a:cs typeface="Courier New"/>
                <a:sym typeface="Courier New"/>
              </a:rPr>
              <a:t>    </a:t>
            </a:r>
            <a:r>
              <a:rPr lang="en" sz="1250">
                <a:solidFill>
                  <a:srgbClr val="569CD6"/>
                </a:solidFill>
                <a:latin typeface="Courier New"/>
                <a:ea typeface="Courier New"/>
                <a:cs typeface="Courier New"/>
                <a:sym typeface="Courier New"/>
              </a:rPr>
              <a:t>return</a:t>
            </a:r>
            <a:r>
              <a:rPr lang="en" sz="1250">
                <a:solidFill>
                  <a:srgbClr val="F8F8F2"/>
                </a:solidFill>
                <a:latin typeface="Courier New"/>
                <a:ea typeface="Courier New"/>
                <a:cs typeface="Courier New"/>
                <a:sym typeface="Courier New"/>
              </a:rPr>
              <a:t> previousValue + currentValue;</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F8F8F2"/>
                </a:solidFill>
                <a:latin typeface="Courier New"/>
                <a:ea typeface="Courier New"/>
                <a:cs typeface="Courier New"/>
                <a:sym typeface="Courier New"/>
              </a:rPr>
              <a:t>    </a:t>
            </a:r>
            <a:r>
              <a:rPr i="1" lang="en" sz="1250">
                <a:solidFill>
                  <a:srgbClr val="57A64A"/>
                </a:solidFill>
                <a:latin typeface="Courier New"/>
                <a:ea typeface="Courier New"/>
                <a:cs typeface="Courier New"/>
                <a:sym typeface="Courier New"/>
              </a:rPr>
              <a:t>//previousValue là giá trị trước đó</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F8F8F2"/>
                </a:solidFill>
                <a:latin typeface="Courier New"/>
                <a:ea typeface="Courier New"/>
                <a:cs typeface="Courier New"/>
                <a:sym typeface="Courier New"/>
              </a:rPr>
              <a:t>    </a:t>
            </a:r>
            <a:r>
              <a:rPr i="1" lang="en" sz="1250">
                <a:solidFill>
                  <a:srgbClr val="57A64A"/>
                </a:solidFill>
                <a:latin typeface="Courier New"/>
                <a:ea typeface="Courier New"/>
                <a:cs typeface="Courier New"/>
                <a:sym typeface="Courier New"/>
              </a:rPr>
              <a:t>//currentValue là giá trị hiện tại trong mảng</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0</a:t>
            </a:r>
            <a:r>
              <a:rPr lang="en"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i="1" lang="en" sz="1250">
                <a:solidFill>
                  <a:srgbClr val="57A64A"/>
                </a:solidFill>
                <a:latin typeface="Courier New"/>
                <a:ea typeface="Courier New"/>
                <a:cs typeface="Courier New"/>
                <a:sym typeface="Courier New"/>
              </a:rPr>
              <a:t>//Khai báo giá trị ban đầu</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sz="1250">
                <a:solidFill>
                  <a:srgbClr val="BD63C5"/>
                </a:solidFill>
                <a:latin typeface="Courier New"/>
                <a:ea typeface="Courier New"/>
                <a:cs typeface="Courier New"/>
                <a:sym typeface="Courier New"/>
              </a:rPr>
              <a:t>console</a:t>
            </a:r>
            <a:r>
              <a:rPr lang="en" sz="1250">
                <a:solidFill>
                  <a:srgbClr val="F8F8F2"/>
                </a:solidFill>
                <a:latin typeface="Courier New"/>
                <a:ea typeface="Courier New"/>
                <a:cs typeface="Courier New"/>
                <a:sym typeface="Courier New"/>
              </a:rPr>
              <a:t>.</a:t>
            </a:r>
            <a:r>
              <a:rPr lang="en" sz="1250">
                <a:solidFill>
                  <a:srgbClr val="DCDCDC"/>
                </a:solidFill>
                <a:latin typeface="Courier New"/>
                <a:ea typeface="Courier New"/>
                <a:cs typeface="Courier New"/>
                <a:sym typeface="Courier New"/>
              </a:rPr>
              <a:t>log</a:t>
            </a:r>
            <a:r>
              <a:rPr lang="en" sz="1250">
                <a:solidFill>
                  <a:srgbClr val="F8F8F2"/>
                </a:solidFill>
                <a:latin typeface="Courier New"/>
                <a:ea typeface="Courier New"/>
                <a:cs typeface="Courier New"/>
                <a:sym typeface="Courier New"/>
              </a:rPr>
              <a:t>(totalNumber);</a:t>
            </a:r>
            <a:endParaRPr sz="1250">
              <a:solidFill>
                <a:srgbClr val="FF79C6"/>
              </a:solidFill>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4"/>
          <p:cNvSpPr txBox="1"/>
          <p:nvPr>
            <p:ph type="title"/>
          </p:nvPr>
        </p:nvSpPr>
        <p:spPr>
          <a:xfrm>
            <a:off x="269850" y="1900750"/>
            <a:ext cx="8425200" cy="1780800"/>
          </a:xfrm>
          <a:prstGeom prst="rect">
            <a:avLst/>
          </a:prstGeom>
        </p:spPr>
        <p:txBody>
          <a:bodyPr anchorCtr="0" anchor="ctr" bIns="0" lIns="91425" spcFirstLastPara="1" rIns="91425" wrap="square" tIns="0">
            <a:noAutofit/>
          </a:bodyPr>
          <a:lstStyle/>
          <a:p>
            <a:pPr indent="0" lvl="0" marL="457200" rtl="0" algn="ctr">
              <a:spcBef>
                <a:spcPts val="0"/>
              </a:spcBef>
              <a:spcAft>
                <a:spcPts val="0"/>
              </a:spcAft>
              <a:buNone/>
            </a:pPr>
            <a:r>
              <a:rPr lang="en" sz="2600"/>
              <a:t>REACT BOOTSTRAP</a:t>
            </a:r>
            <a:endParaRPr sz="2800"/>
          </a:p>
        </p:txBody>
      </p:sp>
      <p:sp>
        <p:nvSpPr>
          <p:cNvPr id="627" name="Google Shape;627;p64"/>
          <p:cNvSpPr txBox="1"/>
          <p:nvPr>
            <p:ph idx="2" type="title"/>
          </p:nvPr>
        </p:nvSpPr>
        <p:spPr>
          <a:xfrm>
            <a:off x="433050" y="19007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sz="7700"/>
              <a:t>BUỔI 05</a:t>
            </a:r>
            <a:endParaRPr sz="77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5"/>
          <p:cNvSpPr txBox="1"/>
          <p:nvPr/>
        </p:nvSpPr>
        <p:spPr>
          <a:xfrm>
            <a:off x="2097775" y="152400"/>
            <a:ext cx="5948400" cy="48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Montserrat"/>
                <a:ea typeface="Montserrat"/>
                <a:cs typeface="Montserrat"/>
                <a:sym typeface="Montserrat"/>
              </a:rPr>
              <a:t>THIẾT KẾ LANDING PAGE SỬ DỤNG </a:t>
            </a:r>
            <a:r>
              <a:rPr b="1" lang="en" sz="2400">
                <a:solidFill>
                  <a:schemeClr val="lt2"/>
                </a:solidFill>
                <a:latin typeface="Montserrat"/>
                <a:ea typeface="Montserrat"/>
                <a:cs typeface="Montserrat"/>
                <a:sym typeface="Montserrat"/>
              </a:rPr>
              <a:t>REACT BOOTSTRAP</a:t>
            </a:r>
            <a:endParaRPr b="1" sz="24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u="sng">
                <a:solidFill>
                  <a:schemeClr val="lt1"/>
                </a:solidFill>
                <a:latin typeface="Montserrat"/>
                <a:ea typeface="Montserrat"/>
                <a:cs typeface="Montserrat"/>
                <a:sym typeface="Montserrat"/>
              </a:rPr>
              <a:t>LINK WEB: </a:t>
            </a:r>
            <a:r>
              <a:rPr lang="en">
                <a:solidFill>
                  <a:schemeClr val="lt1"/>
                </a:solidFill>
                <a:latin typeface="Montserrat"/>
                <a:ea typeface="Montserrat"/>
                <a:cs typeface="Montserrat"/>
                <a:sym typeface="Montserrat"/>
              </a:rPr>
              <a:t>https://react-bootstrap-lovat.vercel.app/</a:t>
            </a:r>
            <a:endParaRPr>
              <a:solidFill>
                <a:schemeClr val="lt1"/>
              </a:solidFill>
              <a:latin typeface="Montserrat"/>
              <a:ea typeface="Montserrat"/>
              <a:cs typeface="Montserrat"/>
              <a:sym typeface="Montserrat"/>
            </a:endParaRPr>
          </a:p>
        </p:txBody>
      </p:sp>
      <p:pic>
        <p:nvPicPr>
          <p:cNvPr id="633" name="Google Shape;633;p65"/>
          <p:cNvPicPr preferRelativeResize="0"/>
          <p:nvPr/>
        </p:nvPicPr>
        <p:blipFill>
          <a:blip r:embed="rId3">
            <a:alphaModFix/>
          </a:blip>
          <a:stretch>
            <a:fillRect/>
          </a:stretch>
        </p:blipFill>
        <p:spPr>
          <a:xfrm>
            <a:off x="152400" y="152400"/>
            <a:ext cx="1727095" cy="4838702"/>
          </a:xfrm>
          <a:prstGeom prst="rect">
            <a:avLst/>
          </a:prstGeom>
          <a:noFill/>
          <a:ln>
            <a:noFill/>
          </a:ln>
        </p:spPr>
      </p:pic>
      <p:pic>
        <p:nvPicPr>
          <p:cNvPr id="634" name="Google Shape;634;p65"/>
          <p:cNvPicPr preferRelativeResize="0"/>
          <p:nvPr/>
        </p:nvPicPr>
        <p:blipFill>
          <a:blip r:embed="rId4">
            <a:alphaModFix/>
          </a:blip>
          <a:stretch>
            <a:fillRect/>
          </a:stretch>
        </p:blipFill>
        <p:spPr>
          <a:xfrm>
            <a:off x="2170800" y="1952101"/>
            <a:ext cx="5689217" cy="30390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6"/>
          <p:cNvSpPr txBox="1"/>
          <p:nvPr>
            <p:ph type="title"/>
          </p:nvPr>
        </p:nvSpPr>
        <p:spPr>
          <a:xfrm>
            <a:off x="0" y="2290350"/>
            <a:ext cx="8425200" cy="1780800"/>
          </a:xfrm>
          <a:prstGeom prst="rect">
            <a:avLst/>
          </a:prstGeom>
        </p:spPr>
        <p:txBody>
          <a:bodyPr anchorCtr="0" anchor="ctr" bIns="0" lIns="91425" spcFirstLastPara="1" rIns="91425" wrap="square" tIns="0">
            <a:noAutofit/>
          </a:bodyPr>
          <a:lstStyle/>
          <a:p>
            <a:pPr indent="0" lvl="0" marL="457200" rtl="0" algn="ctr">
              <a:spcBef>
                <a:spcPts val="0"/>
              </a:spcBef>
              <a:spcAft>
                <a:spcPts val="0"/>
              </a:spcAft>
              <a:buNone/>
            </a:pPr>
            <a:r>
              <a:rPr lang="en" sz="2600"/>
              <a:t>USE EFFECT</a:t>
            </a:r>
            <a:endParaRPr sz="2800"/>
          </a:p>
        </p:txBody>
      </p:sp>
      <p:sp>
        <p:nvSpPr>
          <p:cNvPr id="640" name="Google Shape;640;p66"/>
          <p:cNvSpPr txBox="1"/>
          <p:nvPr>
            <p:ph idx="2" type="title"/>
          </p:nvPr>
        </p:nvSpPr>
        <p:spPr>
          <a:xfrm>
            <a:off x="298475" y="22489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sz="7700"/>
              <a:t>BUỔI 06 - 07</a:t>
            </a:r>
            <a:endParaRPr sz="7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7"/>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Mounted</a:t>
            </a:r>
            <a:r>
              <a:rPr b="1" lang="en" u="sng">
                <a:solidFill>
                  <a:schemeClr val="accent2"/>
                </a:solidFill>
                <a:latin typeface="Montserrat"/>
                <a:ea typeface="Montserrat"/>
                <a:cs typeface="Montserrat"/>
                <a:sym typeface="Montserrat"/>
              </a:rPr>
              <a:t> &amp; unMounted</a:t>
            </a:r>
            <a:endParaRPr b="1" u="sng">
              <a:solidFill>
                <a:schemeClr val="accent2"/>
              </a:solidFill>
              <a:latin typeface="Montserrat"/>
              <a:ea typeface="Montserrat"/>
              <a:cs typeface="Montserrat"/>
              <a:sym typeface="Montserrat"/>
            </a:endParaRPr>
          </a:p>
        </p:txBody>
      </p:sp>
      <p:pic>
        <p:nvPicPr>
          <p:cNvPr id="646" name="Google Shape;646;p67"/>
          <p:cNvPicPr preferRelativeResize="0"/>
          <p:nvPr/>
        </p:nvPicPr>
        <p:blipFill rotWithShape="1">
          <a:blip r:embed="rId3">
            <a:alphaModFix/>
          </a:blip>
          <a:srcRect b="12302" l="5760" r="6419" t="11946"/>
          <a:stretch/>
        </p:blipFill>
        <p:spPr>
          <a:xfrm>
            <a:off x="315525" y="976825"/>
            <a:ext cx="4890549" cy="2042275"/>
          </a:xfrm>
          <a:prstGeom prst="rect">
            <a:avLst/>
          </a:prstGeom>
          <a:noFill/>
          <a:ln>
            <a:noFill/>
          </a:ln>
        </p:spPr>
      </p:pic>
      <p:sp>
        <p:nvSpPr>
          <p:cNvPr id="647" name="Google Shape;647;p67"/>
          <p:cNvSpPr txBox="1"/>
          <p:nvPr/>
        </p:nvSpPr>
        <p:spPr>
          <a:xfrm>
            <a:off x="315525" y="569863"/>
            <a:ext cx="30000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Component App.js</a:t>
            </a:r>
            <a:endParaRPr/>
          </a:p>
        </p:txBody>
      </p:sp>
      <p:pic>
        <p:nvPicPr>
          <p:cNvPr id="648" name="Google Shape;648;p67"/>
          <p:cNvPicPr preferRelativeResize="0"/>
          <p:nvPr/>
        </p:nvPicPr>
        <p:blipFill rotWithShape="1">
          <a:blip r:embed="rId4">
            <a:alphaModFix/>
          </a:blip>
          <a:srcRect b="12761" l="9904" r="10088" t="13175"/>
          <a:stretch/>
        </p:blipFill>
        <p:spPr>
          <a:xfrm>
            <a:off x="5642700" y="955213"/>
            <a:ext cx="2906724" cy="2085500"/>
          </a:xfrm>
          <a:prstGeom prst="rect">
            <a:avLst/>
          </a:prstGeom>
          <a:noFill/>
          <a:ln>
            <a:noFill/>
          </a:ln>
        </p:spPr>
      </p:pic>
      <p:sp>
        <p:nvSpPr>
          <p:cNvPr id="649" name="Google Shape;649;p67"/>
          <p:cNvSpPr txBox="1"/>
          <p:nvPr/>
        </p:nvSpPr>
        <p:spPr>
          <a:xfrm>
            <a:off x="5596063" y="569863"/>
            <a:ext cx="30000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Component Context.js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8"/>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ĐỊNH NGHĨA</a:t>
            </a:r>
            <a:endParaRPr b="1" u="sng">
              <a:solidFill>
                <a:schemeClr val="accent2"/>
              </a:solidFill>
              <a:latin typeface="Montserrat"/>
              <a:ea typeface="Montserrat"/>
              <a:cs typeface="Montserrat"/>
              <a:sym typeface="Montserrat"/>
            </a:endParaRPr>
          </a:p>
        </p:txBody>
      </p:sp>
      <p:sp>
        <p:nvSpPr>
          <p:cNvPr id="655" name="Google Shape;655;p68"/>
          <p:cNvSpPr txBox="1"/>
          <p:nvPr/>
        </p:nvSpPr>
        <p:spPr>
          <a:xfrm>
            <a:off x="241375" y="540000"/>
            <a:ext cx="8440200" cy="395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50">
                <a:solidFill>
                  <a:schemeClr val="lt1"/>
                </a:solidFill>
                <a:latin typeface="Montserrat Medium"/>
                <a:ea typeface="Montserrat Medium"/>
                <a:cs typeface="Montserrat Medium"/>
                <a:sym typeface="Montserrat Medium"/>
              </a:rPr>
              <a:t>useEffect là một trong những hook quan trọng nhất trong React, được sử dụng để thực hiện các side effect trong các component React. Side effects bao gồm việc gọi API, thay đổi DOM, đăng ký sự kiện, và nhiều công việc khác. useEffect được sử dụng để đảm bảo rằng các side effect này được thực hiện đúng cách và không gây ra vấn đề về hiệu suất hoặc xung đột trong ứng dụng của bạn</a:t>
            </a: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b="1" lang="en" sz="1250">
                <a:solidFill>
                  <a:schemeClr val="dk2"/>
                </a:solidFill>
                <a:latin typeface="Montserrat"/>
                <a:ea typeface="Montserrat"/>
                <a:cs typeface="Montserrat"/>
                <a:sym typeface="Montserrat"/>
              </a:rPr>
              <a:t>1</a:t>
            </a:r>
            <a:r>
              <a:rPr lang="en" sz="1250">
                <a:solidFill>
                  <a:schemeClr val="dk2"/>
                </a:solidFill>
                <a:latin typeface="Montserrat Medium"/>
                <a:ea typeface="Montserrat Medium"/>
                <a:cs typeface="Montserrat Medium"/>
                <a:sym typeface="Montserrat Medium"/>
              </a:rPr>
              <a:t>. </a:t>
            </a:r>
            <a:r>
              <a:rPr b="1" lang="en" sz="1250">
                <a:solidFill>
                  <a:schemeClr val="dk2"/>
                </a:solidFill>
                <a:latin typeface="Montserrat"/>
                <a:ea typeface="Montserrat"/>
                <a:cs typeface="Montserrat"/>
                <a:sym typeface="Montserrat"/>
              </a:rPr>
              <a:t>Side effects</a:t>
            </a:r>
            <a:r>
              <a:rPr lang="en" sz="1250">
                <a:solidFill>
                  <a:schemeClr val="dk2"/>
                </a:solidFill>
                <a:latin typeface="Montserrat Medium"/>
                <a:ea typeface="Montserrat Medium"/>
                <a:cs typeface="Montserrat Medium"/>
                <a:sym typeface="Montserrat Medium"/>
              </a:rPr>
              <a:t> là gì? Có bao nhiêu loại?</a:t>
            </a:r>
            <a:endParaRPr sz="125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250" u="sng">
                <a:solidFill>
                  <a:schemeClr val="lt1"/>
                </a:solidFill>
                <a:latin typeface="Montserrat Medium"/>
                <a:ea typeface="Montserrat Medium"/>
                <a:cs typeface="Montserrat Medium"/>
                <a:sym typeface="Montserrat Medium"/>
              </a:rPr>
              <a:t>Side effects là gì?</a:t>
            </a:r>
            <a:endParaRPr sz="1250" u="sng">
              <a:solidFill>
                <a:schemeClr val="lt1"/>
              </a:solidFill>
              <a:latin typeface="Montserrat Medium"/>
              <a:ea typeface="Montserrat Medium"/>
              <a:cs typeface="Montserrat Medium"/>
              <a:sym typeface="Montserrat Medium"/>
            </a:endParaRPr>
          </a:p>
          <a:p>
            <a:pPr indent="-307975" lvl="0" marL="457200" rtl="0" algn="l">
              <a:lnSpc>
                <a:spcPct val="115000"/>
              </a:lnSpc>
              <a:spcBef>
                <a:spcPts val="1200"/>
              </a:spcBef>
              <a:spcAft>
                <a:spcPts val="0"/>
              </a:spcAft>
              <a:buClr>
                <a:schemeClr val="lt1"/>
              </a:buClr>
              <a:buSzPts val="1250"/>
              <a:buFont typeface="Montserrat Medium"/>
              <a:buChar char="●"/>
            </a:pPr>
            <a:r>
              <a:rPr lang="en" sz="1250">
                <a:solidFill>
                  <a:schemeClr val="lt1"/>
                </a:solidFill>
                <a:latin typeface="Montserrat Medium"/>
                <a:ea typeface="Montserrat Medium"/>
                <a:cs typeface="Montserrat Medium"/>
                <a:sym typeface="Montserrat Medium"/>
              </a:rPr>
              <a:t>Gọi API lấy dữ liệu.</a:t>
            </a:r>
            <a:endParaRPr sz="1250">
              <a:solidFill>
                <a:schemeClr val="lt1"/>
              </a:solidFill>
              <a:latin typeface="Montserrat Medium"/>
              <a:ea typeface="Montserrat Medium"/>
              <a:cs typeface="Montserrat Medium"/>
              <a:sym typeface="Montserrat Medium"/>
            </a:endParaRPr>
          </a:p>
          <a:p>
            <a:pPr indent="-307975" lvl="0" marL="457200" rtl="0" algn="l">
              <a:lnSpc>
                <a:spcPct val="115000"/>
              </a:lnSpc>
              <a:spcBef>
                <a:spcPts val="0"/>
              </a:spcBef>
              <a:spcAft>
                <a:spcPts val="0"/>
              </a:spcAft>
              <a:buClr>
                <a:schemeClr val="lt1"/>
              </a:buClr>
              <a:buSzPts val="1250"/>
              <a:buFont typeface="Montserrat Medium"/>
              <a:buChar char="●"/>
            </a:pPr>
            <a:r>
              <a:rPr lang="en" sz="1250">
                <a:solidFill>
                  <a:schemeClr val="lt1"/>
                </a:solidFill>
                <a:latin typeface="Montserrat Medium"/>
                <a:ea typeface="Montserrat Medium"/>
                <a:cs typeface="Montserrat Medium"/>
                <a:sym typeface="Montserrat Medium"/>
              </a:rPr>
              <a:t>Tương tác với DOM..</a:t>
            </a:r>
            <a:endParaRPr sz="1250">
              <a:solidFill>
                <a:schemeClr val="lt1"/>
              </a:solidFill>
              <a:latin typeface="Montserrat Medium"/>
              <a:ea typeface="Montserrat Medium"/>
              <a:cs typeface="Montserrat Medium"/>
              <a:sym typeface="Montserrat Medium"/>
            </a:endParaRPr>
          </a:p>
          <a:p>
            <a:pPr indent="-307975" lvl="0" marL="457200" rtl="0" algn="l">
              <a:lnSpc>
                <a:spcPct val="115000"/>
              </a:lnSpc>
              <a:spcBef>
                <a:spcPts val="0"/>
              </a:spcBef>
              <a:spcAft>
                <a:spcPts val="0"/>
              </a:spcAft>
              <a:buClr>
                <a:schemeClr val="lt1"/>
              </a:buClr>
              <a:buSzPts val="1250"/>
              <a:buFont typeface="Montserrat Medium"/>
              <a:buChar char="●"/>
            </a:pPr>
            <a:r>
              <a:rPr lang="en" sz="1250">
                <a:solidFill>
                  <a:schemeClr val="lt1"/>
                </a:solidFill>
                <a:latin typeface="Montserrat Medium"/>
                <a:ea typeface="Montserrat Medium"/>
                <a:cs typeface="Montserrat Medium"/>
                <a:sym typeface="Montserrat Medium"/>
              </a:rPr>
              <a:t>setTimeout, setInterval.</a:t>
            </a: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250" u="sng">
                <a:solidFill>
                  <a:schemeClr val="lt1"/>
                </a:solidFill>
                <a:latin typeface="Montserrat Medium"/>
                <a:ea typeface="Montserrat Medium"/>
                <a:cs typeface="Montserrat Medium"/>
                <a:sym typeface="Montserrat Medium"/>
              </a:rPr>
              <a:t>Theo tài liệu chính thức thì chia làm 2 loại side effects:</a:t>
            </a:r>
            <a:endParaRPr sz="1250" u="sng">
              <a:solidFill>
                <a:schemeClr val="lt1"/>
              </a:solidFill>
              <a:latin typeface="Montserrat Medium"/>
              <a:ea typeface="Montserrat Medium"/>
              <a:cs typeface="Montserrat Medium"/>
              <a:sym typeface="Montserrat Medium"/>
            </a:endParaRPr>
          </a:p>
          <a:p>
            <a:pPr indent="-307975" lvl="0" marL="457200" rtl="0" algn="l">
              <a:lnSpc>
                <a:spcPct val="115000"/>
              </a:lnSpc>
              <a:spcBef>
                <a:spcPts val="1200"/>
              </a:spcBef>
              <a:spcAft>
                <a:spcPts val="0"/>
              </a:spcAft>
              <a:buClr>
                <a:schemeClr val="lt1"/>
              </a:buClr>
              <a:buSzPts val="1250"/>
              <a:buFont typeface="Montserrat Medium"/>
              <a:buChar char="●"/>
            </a:pPr>
            <a:r>
              <a:rPr lang="en" sz="1250">
                <a:solidFill>
                  <a:schemeClr val="lt1"/>
                </a:solidFill>
                <a:latin typeface="Montserrat Medium"/>
                <a:ea typeface="Montserrat Medium"/>
                <a:cs typeface="Montserrat Medium"/>
                <a:sym typeface="Montserrat Medium"/>
              </a:rPr>
              <a:t>Effects không cần clean up: gọi API, tương tác DOM</a:t>
            </a:r>
            <a:endParaRPr sz="1250">
              <a:solidFill>
                <a:schemeClr val="lt1"/>
              </a:solidFill>
              <a:latin typeface="Montserrat Medium"/>
              <a:ea typeface="Montserrat Medium"/>
              <a:cs typeface="Montserrat Medium"/>
              <a:sym typeface="Montserrat Medium"/>
            </a:endParaRPr>
          </a:p>
          <a:p>
            <a:pPr indent="-307975" lvl="0" marL="457200" rtl="0" algn="l">
              <a:lnSpc>
                <a:spcPct val="115000"/>
              </a:lnSpc>
              <a:spcBef>
                <a:spcPts val="0"/>
              </a:spcBef>
              <a:spcAft>
                <a:spcPts val="0"/>
              </a:spcAft>
              <a:buClr>
                <a:schemeClr val="lt1"/>
              </a:buClr>
              <a:buSzPts val="1250"/>
              <a:buFont typeface="Montserrat Medium"/>
              <a:buChar char="●"/>
            </a:pPr>
            <a:r>
              <a:rPr lang="en" sz="1250">
                <a:solidFill>
                  <a:schemeClr val="lt1"/>
                </a:solidFill>
                <a:latin typeface="Montserrat Medium"/>
                <a:ea typeface="Montserrat Medium"/>
                <a:cs typeface="Montserrat Medium"/>
                <a:sym typeface="Montserrat Medium"/>
              </a:rPr>
              <a:t>Effects cần clean up: setTimeout, setInterval</a:t>
            </a: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25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9"/>
          <p:cNvSpPr txBox="1"/>
          <p:nvPr/>
        </p:nvSpPr>
        <p:spPr>
          <a:xfrm>
            <a:off x="276375" y="76400"/>
            <a:ext cx="8440200" cy="52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50">
                <a:solidFill>
                  <a:schemeClr val="dk2"/>
                </a:solidFill>
                <a:latin typeface="Montserrat"/>
                <a:ea typeface="Montserrat"/>
                <a:cs typeface="Montserrat"/>
                <a:sym typeface="Montserrat"/>
              </a:rPr>
              <a:t>2. Giới thiệu hook useEffect()</a:t>
            </a:r>
            <a:endParaRPr b="1" sz="1250">
              <a:solidFill>
                <a:schemeClr val="dk2"/>
              </a:solidFill>
              <a:latin typeface="Montserrat"/>
              <a:ea typeface="Montserrat"/>
              <a:cs typeface="Montserrat"/>
              <a:sym typeface="Montserrat"/>
            </a:endParaRPr>
          </a:p>
          <a:p>
            <a:pPr indent="-301625" lvl="0" marL="457200" rtl="0" algn="l">
              <a:lnSpc>
                <a:spcPct val="115000"/>
              </a:lnSpc>
              <a:spcBef>
                <a:spcPts val="1200"/>
              </a:spcBef>
              <a:spcAft>
                <a:spcPts val="0"/>
              </a:spcAft>
              <a:buClr>
                <a:schemeClr val="lt1"/>
              </a:buClr>
              <a:buSzPts val="1150"/>
              <a:buFont typeface="Montserrat Medium"/>
              <a:buChar char="●"/>
            </a:pPr>
            <a:r>
              <a:rPr lang="en" sz="1150">
                <a:solidFill>
                  <a:schemeClr val="lt1"/>
                </a:solidFill>
                <a:latin typeface="Montserrat Medium"/>
                <a:ea typeface="Montserrat Medium"/>
                <a:cs typeface="Montserrat Medium"/>
                <a:sym typeface="Montserrat Medium"/>
              </a:rPr>
              <a:t>Là một hook cơ bản trong React hooks.</a:t>
            </a:r>
            <a:endParaRPr sz="1150">
              <a:solidFill>
                <a:schemeClr val="lt1"/>
              </a:solidFill>
              <a:latin typeface="Montserrat Medium"/>
              <a:ea typeface="Montserrat Medium"/>
              <a:cs typeface="Montserrat Medium"/>
              <a:sym typeface="Montserrat Medium"/>
            </a:endParaRPr>
          </a:p>
          <a:p>
            <a:pPr indent="-301625" lvl="0" marL="457200" rtl="0" algn="l">
              <a:lnSpc>
                <a:spcPct val="115000"/>
              </a:lnSpc>
              <a:spcBef>
                <a:spcPts val="0"/>
              </a:spcBef>
              <a:spcAft>
                <a:spcPts val="0"/>
              </a:spcAft>
              <a:buClr>
                <a:schemeClr val="lt1"/>
              </a:buClr>
              <a:buSzPts val="1150"/>
              <a:buFont typeface="Montserrat Medium"/>
              <a:buChar char="●"/>
            </a:pPr>
            <a:r>
              <a:rPr lang="en" sz="1150">
                <a:solidFill>
                  <a:schemeClr val="lt1"/>
                </a:solidFill>
                <a:latin typeface="Montserrat Medium"/>
                <a:ea typeface="Montserrat Medium"/>
                <a:cs typeface="Montserrat Medium"/>
                <a:sym typeface="Montserrat Medium"/>
              </a:rPr>
              <a:t>Sử dụng cho side effects.</a:t>
            </a:r>
            <a:endParaRPr sz="1150">
              <a:solidFill>
                <a:schemeClr val="lt1"/>
              </a:solidFill>
              <a:latin typeface="Montserrat Medium"/>
              <a:ea typeface="Montserrat Medium"/>
              <a:cs typeface="Montserrat Medium"/>
              <a:sym typeface="Montserrat Medium"/>
            </a:endParaRPr>
          </a:p>
          <a:p>
            <a:pPr indent="-301625" lvl="0" marL="457200" rtl="0" algn="l">
              <a:lnSpc>
                <a:spcPct val="115000"/>
              </a:lnSpc>
              <a:spcBef>
                <a:spcPts val="0"/>
              </a:spcBef>
              <a:spcAft>
                <a:spcPts val="0"/>
              </a:spcAft>
              <a:buClr>
                <a:schemeClr val="lt1"/>
              </a:buClr>
              <a:buSzPts val="1150"/>
              <a:buFont typeface="Montserrat Medium"/>
              <a:buChar char="●"/>
            </a:pPr>
            <a:r>
              <a:rPr lang="en" sz="1150">
                <a:solidFill>
                  <a:schemeClr val="lt1"/>
                </a:solidFill>
                <a:latin typeface="Montserrat Medium"/>
                <a:ea typeface="Montserrat Medium"/>
                <a:cs typeface="Montserrat Medium"/>
                <a:sym typeface="Montserrat Medium"/>
              </a:rPr>
              <a:t>Mỗi hook gồm 2 phần: </a:t>
            </a:r>
            <a:r>
              <a:rPr lang="en" sz="1150">
                <a:solidFill>
                  <a:schemeClr val="dk2"/>
                </a:solidFill>
                <a:latin typeface="Montserrat Medium"/>
                <a:ea typeface="Montserrat Medium"/>
                <a:cs typeface="Montserrat Medium"/>
                <a:sym typeface="Montserrat Medium"/>
              </a:rPr>
              <a:t>side effect</a:t>
            </a:r>
            <a:r>
              <a:rPr lang="en" sz="1150">
                <a:solidFill>
                  <a:schemeClr val="lt1"/>
                </a:solidFill>
                <a:latin typeface="Montserrat Medium"/>
                <a:ea typeface="Montserrat Medium"/>
                <a:cs typeface="Montserrat Medium"/>
                <a:sym typeface="Montserrat Medium"/>
              </a:rPr>
              <a:t> và </a:t>
            </a:r>
            <a:r>
              <a:rPr lang="en" sz="1150">
                <a:solidFill>
                  <a:schemeClr val="dk2"/>
                </a:solidFill>
                <a:latin typeface="Montserrat Medium"/>
                <a:ea typeface="Montserrat Medium"/>
                <a:cs typeface="Montserrat Medium"/>
                <a:sym typeface="Montserrat Medium"/>
              </a:rPr>
              <a:t>clean up</a:t>
            </a:r>
            <a:r>
              <a:rPr lang="en" sz="1150">
                <a:solidFill>
                  <a:schemeClr val="lt1"/>
                </a:solidFill>
                <a:latin typeface="Montserrat Medium"/>
                <a:ea typeface="Montserrat Medium"/>
                <a:cs typeface="Montserrat Medium"/>
                <a:sym typeface="Montserrat Medium"/>
              </a:rPr>
              <a:t> (optional)</a:t>
            </a:r>
            <a:endParaRPr sz="1150">
              <a:solidFill>
                <a:schemeClr val="lt1"/>
              </a:solidFill>
              <a:latin typeface="Montserrat Medium"/>
              <a:ea typeface="Montserrat Medium"/>
              <a:cs typeface="Montserrat Medium"/>
              <a:sym typeface="Montserrat Medium"/>
            </a:endParaRPr>
          </a:p>
          <a:p>
            <a:pPr indent="-301625" lvl="0" marL="457200" rtl="0" algn="l">
              <a:lnSpc>
                <a:spcPct val="115000"/>
              </a:lnSpc>
              <a:spcBef>
                <a:spcPts val="0"/>
              </a:spcBef>
              <a:spcAft>
                <a:spcPts val="0"/>
              </a:spcAft>
              <a:buClr>
                <a:schemeClr val="lt1"/>
              </a:buClr>
              <a:buSzPts val="1150"/>
              <a:buFont typeface="Montserrat Medium"/>
              <a:buChar char="●"/>
            </a:pPr>
            <a:r>
              <a:rPr lang="en" sz="1150">
                <a:solidFill>
                  <a:schemeClr val="lt1"/>
                </a:solidFill>
                <a:latin typeface="Montserrat Medium"/>
                <a:ea typeface="Montserrat Medium"/>
                <a:cs typeface="Montserrat Medium"/>
                <a:sym typeface="Montserrat Medium"/>
              </a:rPr>
              <a:t>Được thực thi sau mỗi lần render.</a:t>
            </a:r>
            <a:endParaRPr sz="1150">
              <a:solidFill>
                <a:schemeClr val="lt1"/>
              </a:solidFill>
              <a:latin typeface="Montserrat Medium"/>
              <a:ea typeface="Montserrat Medium"/>
              <a:cs typeface="Montserrat Medium"/>
              <a:sym typeface="Montserrat Medium"/>
            </a:endParaRPr>
          </a:p>
          <a:p>
            <a:pPr indent="-301625" lvl="0" marL="457200" rtl="0" algn="l">
              <a:lnSpc>
                <a:spcPct val="115000"/>
              </a:lnSpc>
              <a:spcBef>
                <a:spcPts val="0"/>
              </a:spcBef>
              <a:spcAft>
                <a:spcPts val="0"/>
              </a:spcAft>
              <a:buClr>
                <a:schemeClr val="lt1"/>
              </a:buClr>
              <a:buSzPts val="1150"/>
              <a:buFont typeface="Montserrat Medium"/>
              <a:buChar char="●"/>
            </a:pPr>
            <a:r>
              <a:rPr lang="en" sz="1150">
                <a:solidFill>
                  <a:schemeClr val="lt1"/>
                </a:solidFill>
                <a:latin typeface="Montserrat Medium"/>
                <a:ea typeface="Montserrat Medium"/>
                <a:cs typeface="Montserrat Medium"/>
                <a:sym typeface="Montserrat Medium"/>
              </a:rPr>
              <a:t>Được thực thi ít nhất một lần sau lần render đầu tiên.</a:t>
            </a:r>
            <a:endParaRPr sz="1150">
              <a:solidFill>
                <a:schemeClr val="lt1"/>
              </a:solidFill>
              <a:latin typeface="Montserrat Medium"/>
              <a:ea typeface="Montserrat Medium"/>
              <a:cs typeface="Montserrat Medium"/>
              <a:sym typeface="Montserrat Medium"/>
            </a:endParaRPr>
          </a:p>
          <a:p>
            <a:pPr indent="-301625" lvl="0" marL="457200" rtl="0" algn="l">
              <a:lnSpc>
                <a:spcPct val="115000"/>
              </a:lnSpc>
              <a:spcBef>
                <a:spcPts val="0"/>
              </a:spcBef>
              <a:spcAft>
                <a:spcPts val="0"/>
              </a:spcAft>
              <a:buClr>
                <a:schemeClr val="lt1"/>
              </a:buClr>
              <a:buSzPts val="1150"/>
              <a:buFont typeface="Montserrat Medium"/>
              <a:buChar char="●"/>
            </a:pPr>
            <a:r>
              <a:rPr lang="en" sz="1150">
                <a:solidFill>
                  <a:schemeClr val="lt1"/>
                </a:solidFill>
                <a:latin typeface="Montserrat Medium"/>
                <a:ea typeface="Montserrat Medium"/>
                <a:cs typeface="Montserrat Medium"/>
                <a:sym typeface="Montserrat Medium"/>
              </a:rPr>
              <a:t>Những lần render sau, chỉ được thực thi nếu có dependencies thay đổi.</a:t>
            </a:r>
            <a:endParaRPr sz="1150">
              <a:solidFill>
                <a:schemeClr val="lt1"/>
              </a:solidFill>
              <a:latin typeface="Montserrat Medium"/>
              <a:ea typeface="Montserrat Medium"/>
              <a:cs typeface="Montserrat Medium"/>
              <a:sym typeface="Montserrat Medium"/>
            </a:endParaRPr>
          </a:p>
          <a:p>
            <a:pPr indent="-301625" lvl="0" marL="457200" rtl="0" algn="l">
              <a:lnSpc>
                <a:spcPct val="115000"/>
              </a:lnSpc>
              <a:spcBef>
                <a:spcPts val="0"/>
              </a:spcBef>
              <a:spcAft>
                <a:spcPts val="0"/>
              </a:spcAft>
              <a:buClr>
                <a:schemeClr val="lt1"/>
              </a:buClr>
              <a:buSzPts val="1150"/>
              <a:buFont typeface="Montserrat Medium"/>
              <a:buChar char="●"/>
            </a:pPr>
            <a:r>
              <a:rPr lang="en" sz="1150">
                <a:solidFill>
                  <a:schemeClr val="lt1"/>
                </a:solidFill>
                <a:latin typeface="Montserrat Medium"/>
                <a:ea typeface="Montserrat Medium"/>
                <a:cs typeface="Montserrat Medium"/>
                <a:sym typeface="Montserrat Medium"/>
              </a:rPr>
              <a:t>Effect cleanup sẽ được thực thi trước run effect lần tiếp theo hoặc unmount.</a:t>
            </a:r>
            <a:endParaRPr sz="11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b="1" lang="en" sz="1250">
                <a:solidFill>
                  <a:schemeClr val="dk2"/>
                </a:solidFill>
                <a:latin typeface="Montserrat"/>
                <a:ea typeface="Montserrat"/>
                <a:cs typeface="Montserrat"/>
                <a:sym typeface="Montserrat"/>
              </a:rPr>
              <a:t>3</a:t>
            </a:r>
            <a:r>
              <a:rPr b="1" lang="en" sz="1250">
                <a:solidFill>
                  <a:schemeClr val="dk2"/>
                </a:solidFill>
                <a:latin typeface="Montserrat"/>
                <a:ea typeface="Montserrat"/>
                <a:cs typeface="Montserrat"/>
                <a:sym typeface="Montserrat"/>
              </a:rPr>
              <a:t>. Cách hoạt động của useEffect()</a:t>
            </a:r>
            <a:endParaRPr sz="1250">
              <a:solidFill>
                <a:schemeClr val="dk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150" u="sng">
                <a:solidFill>
                  <a:schemeClr val="lt1"/>
                </a:solidFill>
                <a:latin typeface="Montserrat Medium"/>
                <a:ea typeface="Montserrat Medium"/>
                <a:cs typeface="Montserrat Medium"/>
                <a:sym typeface="Montserrat Medium"/>
              </a:rPr>
              <a:t>1. </a:t>
            </a:r>
            <a:r>
              <a:rPr lang="en" sz="1150" u="sng">
                <a:solidFill>
                  <a:schemeClr val="lt1"/>
                </a:solidFill>
                <a:latin typeface="Montserrat Medium"/>
                <a:ea typeface="Montserrat Medium"/>
                <a:cs typeface="Montserrat Medium"/>
                <a:sym typeface="Montserrat Medium"/>
              </a:rPr>
              <a:t>MOUNTING: </a:t>
            </a:r>
            <a:r>
              <a:rPr lang="en" sz="1150">
                <a:solidFill>
                  <a:schemeClr val="lt1"/>
                </a:solidFill>
                <a:latin typeface="Montserrat Medium"/>
                <a:ea typeface="Montserrat Medium"/>
                <a:cs typeface="Montserrat Medium"/>
                <a:sym typeface="Montserrat Medium"/>
              </a:rPr>
              <a:t> rendering &amp; run useEffect()</a:t>
            </a:r>
            <a:endParaRPr sz="11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150" u="sng">
                <a:solidFill>
                  <a:schemeClr val="lt1"/>
                </a:solidFill>
                <a:latin typeface="Montserrat Medium"/>
                <a:ea typeface="Montserrat Medium"/>
                <a:cs typeface="Montserrat Medium"/>
                <a:sym typeface="Montserrat Medium"/>
              </a:rPr>
              <a:t>2. UPDATING</a:t>
            </a:r>
            <a:endParaRPr sz="1150" u="sng">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150">
                <a:solidFill>
                  <a:schemeClr val="lt1"/>
                </a:solidFill>
                <a:latin typeface="Montserrat Medium"/>
                <a:ea typeface="Montserrat Medium"/>
                <a:cs typeface="Montserrat Medium"/>
                <a:sym typeface="Montserrat Medium"/>
              </a:rPr>
              <a:t>- rendering</a:t>
            </a:r>
            <a:endParaRPr sz="11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150">
                <a:solidFill>
                  <a:schemeClr val="lt1"/>
                </a:solidFill>
                <a:latin typeface="Montserrat Medium"/>
                <a:ea typeface="Montserrat Medium"/>
                <a:cs typeface="Montserrat Medium"/>
                <a:sym typeface="Montserrat Medium"/>
              </a:rPr>
              <a:t>- run `useEffect() cleanup` nếu dependencies thay đổi.</a:t>
            </a:r>
            <a:endParaRPr sz="11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150">
                <a:solidFill>
                  <a:schemeClr val="lt1"/>
                </a:solidFill>
                <a:latin typeface="Montserrat Medium"/>
                <a:ea typeface="Montserrat Medium"/>
                <a:cs typeface="Montserrat Medium"/>
                <a:sym typeface="Montserrat Medium"/>
              </a:rPr>
              <a:t>- run `useEffect()` nếu depends thay đổi.</a:t>
            </a:r>
            <a:endParaRPr sz="11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150" u="sng">
                <a:solidFill>
                  <a:schemeClr val="lt1"/>
                </a:solidFill>
                <a:latin typeface="Montserrat Medium"/>
                <a:ea typeface="Montserrat Medium"/>
                <a:cs typeface="Montserrat Medium"/>
                <a:sym typeface="Montserrat Medium"/>
              </a:rPr>
              <a:t>3. UNMOUNTING</a:t>
            </a:r>
            <a:endParaRPr sz="1150" u="sng">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150">
                <a:solidFill>
                  <a:schemeClr val="lt1"/>
                </a:solidFill>
                <a:latin typeface="Montserrat Medium"/>
                <a:ea typeface="Montserrat Medium"/>
                <a:cs typeface="Montserrat Medium"/>
                <a:sym typeface="Montserrat Medium"/>
              </a:rPr>
              <a:t>- run `useEffect() cleanup`.</a:t>
            </a:r>
            <a:endParaRPr sz="11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25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0"/>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1. </a:t>
            </a:r>
            <a:r>
              <a:rPr b="1" lang="en" u="sng">
                <a:solidFill>
                  <a:schemeClr val="accent2"/>
                </a:solidFill>
                <a:latin typeface="Montserrat"/>
                <a:ea typeface="Montserrat"/>
                <a:cs typeface="Montserrat"/>
                <a:sym typeface="Montserrat"/>
              </a:rPr>
              <a:t>USEEFFECT(CALLBACK)</a:t>
            </a:r>
            <a:endParaRPr b="1" u="sng">
              <a:solidFill>
                <a:schemeClr val="accent2"/>
              </a:solidFill>
              <a:latin typeface="Montserrat"/>
              <a:ea typeface="Montserrat"/>
              <a:cs typeface="Montserrat"/>
              <a:sym typeface="Montserrat"/>
            </a:endParaRPr>
          </a:p>
        </p:txBody>
      </p:sp>
      <p:pic>
        <p:nvPicPr>
          <p:cNvPr id="666" name="Google Shape;666;p70"/>
          <p:cNvPicPr preferRelativeResize="0"/>
          <p:nvPr/>
        </p:nvPicPr>
        <p:blipFill rotWithShape="1">
          <a:blip r:embed="rId3">
            <a:alphaModFix/>
          </a:blip>
          <a:srcRect b="11186" l="6137" r="6181" t="10639"/>
          <a:stretch/>
        </p:blipFill>
        <p:spPr>
          <a:xfrm>
            <a:off x="326325" y="540000"/>
            <a:ext cx="6840002" cy="3453324"/>
          </a:xfrm>
          <a:prstGeom prst="rect">
            <a:avLst/>
          </a:prstGeom>
          <a:noFill/>
          <a:ln>
            <a:noFill/>
          </a:ln>
        </p:spPr>
      </p:pic>
      <p:sp>
        <p:nvSpPr>
          <p:cNvPr id="667" name="Google Shape;667;p70"/>
          <p:cNvSpPr txBox="1"/>
          <p:nvPr/>
        </p:nvSpPr>
        <p:spPr>
          <a:xfrm>
            <a:off x="326325" y="4084550"/>
            <a:ext cx="6840000" cy="5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50">
                <a:solidFill>
                  <a:schemeClr val="lt1"/>
                </a:solidFill>
                <a:latin typeface="Montserrat Medium"/>
                <a:ea typeface="Montserrat Medium"/>
                <a:cs typeface="Montserrat Medium"/>
                <a:sym typeface="Montserrat Medium"/>
              </a:rPr>
              <a:t>Quan sát thì bạn sẽ thấy “Render” chạy ra trước rồi mới đến “Mounted” đều này có nghĩa useEffect sẽ chạy sau khi dom được render ra</a:t>
            </a:r>
            <a:endParaRPr sz="115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1"/>
          <p:cNvSpPr txBox="1"/>
          <p:nvPr/>
        </p:nvSpPr>
        <p:spPr>
          <a:xfrm>
            <a:off x="121275" y="540000"/>
            <a:ext cx="8672700" cy="768900"/>
          </a:xfrm>
          <a:prstGeom prst="rect">
            <a:avLst/>
          </a:prstGeom>
          <a:noFill/>
          <a:ln>
            <a:noFill/>
          </a:ln>
        </p:spPr>
        <p:txBody>
          <a:bodyPr anchorCtr="0" anchor="t" bIns="91425" lIns="91425" spcFirstLastPara="1" rIns="91425" wrap="square" tIns="91425">
            <a:spAutoFit/>
          </a:bodyPr>
          <a:lstStyle/>
          <a:p>
            <a:pPr indent="-301625" lvl="0" marL="457200" rtl="0" algn="l">
              <a:lnSpc>
                <a:spcPct val="115000"/>
              </a:lnSpc>
              <a:spcBef>
                <a:spcPts val="0"/>
              </a:spcBef>
              <a:spcAft>
                <a:spcPts val="0"/>
              </a:spcAft>
              <a:buClr>
                <a:schemeClr val="lt1"/>
              </a:buClr>
              <a:buSzPts val="1150"/>
              <a:buFont typeface="Montserrat Medium"/>
              <a:buChar char="●"/>
            </a:pPr>
            <a:r>
              <a:rPr b="1" lang="en" sz="1150">
                <a:solidFill>
                  <a:schemeClr val="lt2"/>
                </a:solidFill>
                <a:latin typeface="Montserrat"/>
                <a:ea typeface="Montserrat"/>
                <a:cs typeface="Montserrat"/>
                <a:sym typeface="Montserrat"/>
              </a:rPr>
              <a:t>Trường hợp sử dụng useEffect không có dependence</a:t>
            </a:r>
            <a:r>
              <a:rPr lang="en" sz="1150">
                <a:solidFill>
                  <a:schemeClr val="lt1"/>
                </a:solidFill>
                <a:latin typeface="Montserrat Medium"/>
                <a:ea typeface="Montserrat Medium"/>
                <a:cs typeface="Montserrat Medium"/>
                <a:sym typeface="Montserrat Medium"/>
              </a:rPr>
              <a:t> thì đồng nghĩa với việc mỗi lần setState lại thì component lại re render lại. Mà khi component khi render lại thì useEffect lại chạy và lại call api dẫn tới số lượng request vô hạn</a:t>
            </a:r>
            <a:endParaRPr sz="1150">
              <a:solidFill>
                <a:schemeClr val="lt1"/>
              </a:solidFill>
              <a:latin typeface="Montserrat Medium"/>
              <a:ea typeface="Montserrat Medium"/>
              <a:cs typeface="Montserrat Medium"/>
              <a:sym typeface="Montserrat Medium"/>
            </a:endParaRPr>
          </a:p>
        </p:txBody>
      </p:sp>
      <p:sp>
        <p:nvSpPr>
          <p:cNvPr id="673" name="Google Shape;673;p71"/>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2"/>
                </a:solidFill>
                <a:latin typeface="Montserrat"/>
                <a:ea typeface="Montserrat"/>
                <a:cs typeface="Montserrat"/>
                <a:sym typeface="Montserrat"/>
              </a:rPr>
              <a:t>2</a:t>
            </a:r>
            <a:r>
              <a:rPr b="1" lang="en" u="sng">
                <a:solidFill>
                  <a:schemeClr val="dk2"/>
                </a:solidFill>
                <a:latin typeface="Montserrat"/>
                <a:ea typeface="Montserrat"/>
                <a:cs typeface="Montserrat"/>
                <a:sym typeface="Montserrat"/>
              </a:rPr>
              <a:t>. USEEFFECT(CALLBACK, [])</a:t>
            </a:r>
            <a:endParaRPr b="1" u="sng">
              <a:solidFill>
                <a:schemeClr val="accent2"/>
              </a:solidFill>
              <a:latin typeface="Montserrat"/>
              <a:ea typeface="Montserrat"/>
              <a:cs typeface="Montserrat"/>
              <a:sym typeface="Montserrat"/>
            </a:endParaRPr>
          </a:p>
        </p:txBody>
      </p:sp>
      <p:pic>
        <p:nvPicPr>
          <p:cNvPr id="674" name="Google Shape;674;p71"/>
          <p:cNvPicPr preferRelativeResize="0"/>
          <p:nvPr/>
        </p:nvPicPr>
        <p:blipFill>
          <a:blip r:embed="rId3">
            <a:alphaModFix/>
          </a:blip>
          <a:stretch>
            <a:fillRect/>
          </a:stretch>
        </p:blipFill>
        <p:spPr>
          <a:xfrm>
            <a:off x="240375" y="1438175"/>
            <a:ext cx="3305574" cy="2728174"/>
          </a:xfrm>
          <a:prstGeom prst="rect">
            <a:avLst/>
          </a:prstGeom>
          <a:noFill/>
          <a:ln>
            <a:noFill/>
          </a:ln>
        </p:spPr>
      </p:pic>
      <p:pic>
        <p:nvPicPr>
          <p:cNvPr id="675" name="Google Shape;675;p71"/>
          <p:cNvPicPr preferRelativeResize="0"/>
          <p:nvPr/>
        </p:nvPicPr>
        <p:blipFill>
          <a:blip r:embed="rId4">
            <a:alphaModFix/>
          </a:blip>
          <a:stretch>
            <a:fillRect/>
          </a:stretch>
        </p:blipFill>
        <p:spPr>
          <a:xfrm>
            <a:off x="3615475" y="2681100"/>
            <a:ext cx="5288148" cy="1425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2"/>
          <p:cNvSpPr txBox="1"/>
          <p:nvPr/>
        </p:nvSpPr>
        <p:spPr>
          <a:xfrm>
            <a:off x="121275" y="540000"/>
            <a:ext cx="8672700" cy="565200"/>
          </a:xfrm>
          <a:prstGeom prst="rect">
            <a:avLst/>
          </a:prstGeom>
          <a:noFill/>
          <a:ln>
            <a:noFill/>
          </a:ln>
        </p:spPr>
        <p:txBody>
          <a:bodyPr anchorCtr="0" anchor="t" bIns="91425" lIns="91425" spcFirstLastPara="1" rIns="91425" wrap="square" tIns="91425">
            <a:spAutoFit/>
          </a:bodyPr>
          <a:lstStyle/>
          <a:p>
            <a:pPr indent="-301625" lvl="0" marL="457200" rtl="0" algn="l">
              <a:lnSpc>
                <a:spcPct val="115000"/>
              </a:lnSpc>
              <a:spcBef>
                <a:spcPts val="0"/>
              </a:spcBef>
              <a:spcAft>
                <a:spcPts val="0"/>
              </a:spcAft>
              <a:buClr>
                <a:schemeClr val="lt1"/>
              </a:buClr>
              <a:buSzPts val="1150"/>
              <a:buFont typeface="Montserrat Medium"/>
              <a:buChar char="●"/>
            </a:pPr>
            <a:r>
              <a:rPr b="1" lang="en" sz="1150">
                <a:solidFill>
                  <a:schemeClr val="lt2"/>
                </a:solidFill>
                <a:latin typeface="Montserrat"/>
                <a:ea typeface="Montserrat"/>
                <a:cs typeface="Montserrat"/>
                <a:sym typeface="Montserrat"/>
              </a:rPr>
              <a:t>Trường hợp sử dụng useEffect có dependence</a:t>
            </a:r>
            <a:r>
              <a:rPr lang="en" sz="1150">
                <a:solidFill>
                  <a:schemeClr val="lt1"/>
                </a:solidFill>
                <a:latin typeface="Montserrat Medium"/>
                <a:ea typeface="Montserrat Medium"/>
                <a:cs typeface="Montserrat Medium"/>
                <a:sym typeface="Montserrat Medium"/>
              </a:rPr>
              <a:t>: Trường hợp này sẽ truyền dependence là 1 mảng rỗng để mục đích cho việc gọi callBack trong useEffect chỉ diễn ra 1 lần khi component mounted</a:t>
            </a:r>
            <a:endParaRPr sz="1150">
              <a:solidFill>
                <a:schemeClr val="lt1"/>
              </a:solidFill>
              <a:latin typeface="Montserrat Medium"/>
              <a:ea typeface="Montserrat Medium"/>
              <a:cs typeface="Montserrat Medium"/>
              <a:sym typeface="Montserrat Medium"/>
            </a:endParaRPr>
          </a:p>
        </p:txBody>
      </p:sp>
      <p:sp>
        <p:nvSpPr>
          <p:cNvPr id="681" name="Google Shape;681;p72"/>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2"/>
                </a:solidFill>
                <a:latin typeface="Montserrat"/>
                <a:ea typeface="Montserrat"/>
                <a:cs typeface="Montserrat"/>
                <a:sym typeface="Montserrat"/>
              </a:rPr>
              <a:t>2. USEEFFECT(CALLBACK, [])</a:t>
            </a:r>
            <a:endParaRPr b="1" u="sng">
              <a:solidFill>
                <a:schemeClr val="accent2"/>
              </a:solidFill>
              <a:latin typeface="Montserrat"/>
              <a:ea typeface="Montserrat"/>
              <a:cs typeface="Montserrat"/>
              <a:sym typeface="Montserrat"/>
            </a:endParaRPr>
          </a:p>
        </p:txBody>
      </p:sp>
      <p:pic>
        <p:nvPicPr>
          <p:cNvPr id="682" name="Google Shape;682;p72"/>
          <p:cNvPicPr preferRelativeResize="0"/>
          <p:nvPr/>
        </p:nvPicPr>
        <p:blipFill>
          <a:blip r:embed="rId3">
            <a:alphaModFix/>
          </a:blip>
          <a:stretch>
            <a:fillRect/>
          </a:stretch>
        </p:blipFill>
        <p:spPr>
          <a:xfrm>
            <a:off x="241375" y="1183025"/>
            <a:ext cx="6524625" cy="2362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3"/>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3. USEEFECT WITH CLEAN UP FUNCTION</a:t>
            </a:r>
            <a:endParaRPr b="1" u="sng">
              <a:solidFill>
                <a:schemeClr val="accent2"/>
              </a:solidFill>
              <a:latin typeface="Montserrat"/>
              <a:ea typeface="Montserrat"/>
              <a:cs typeface="Montserrat"/>
              <a:sym typeface="Montserrat"/>
            </a:endParaRPr>
          </a:p>
        </p:txBody>
      </p:sp>
      <p:pic>
        <p:nvPicPr>
          <p:cNvPr id="688" name="Google Shape;688;p73"/>
          <p:cNvPicPr preferRelativeResize="0"/>
          <p:nvPr/>
        </p:nvPicPr>
        <p:blipFill>
          <a:blip r:embed="rId3">
            <a:alphaModFix/>
          </a:blip>
          <a:stretch>
            <a:fillRect/>
          </a:stretch>
        </p:blipFill>
        <p:spPr>
          <a:xfrm>
            <a:off x="367850" y="1186075"/>
            <a:ext cx="4953000" cy="2952750"/>
          </a:xfrm>
          <a:prstGeom prst="rect">
            <a:avLst/>
          </a:prstGeom>
          <a:noFill/>
          <a:ln>
            <a:noFill/>
          </a:ln>
        </p:spPr>
      </p:pic>
      <p:sp>
        <p:nvSpPr>
          <p:cNvPr id="689" name="Google Shape;689;p73"/>
          <p:cNvSpPr txBox="1"/>
          <p:nvPr/>
        </p:nvSpPr>
        <p:spPr>
          <a:xfrm>
            <a:off x="121275" y="540000"/>
            <a:ext cx="8672700" cy="565200"/>
          </a:xfrm>
          <a:prstGeom prst="rect">
            <a:avLst/>
          </a:prstGeom>
          <a:noFill/>
          <a:ln>
            <a:noFill/>
          </a:ln>
        </p:spPr>
        <p:txBody>
          <a:bodyPr anchorCtr="0" anchor="t" bIns="91425" lIns="91425" spcFirstLastPara="1" rIns="91425" wrap="square" tIns="91425">
            <a:spAutoFit/>
          </a:bodyPr>
          <a:lstStyle/>
          <a:p>
            <a:pPr indent="-301625" lvl="0" marL="457200" rtl="0" algn="l">
              <a:lnSpc>
                <a:spcPct val="115000"/>
              </a:lnSpc>
              <a:spcBef>
                <a:spcPts val="0"/>
              </a:spcBef>
              <a:spcAft>
                <a:spcPts val="0"/>
              </a:spcAft>
              <a:buClr>
                <a:schemeClr val="lt1"/>
              </a:buClr>
              <a:buSzPts val="1150"/>
              <a:buFont typeface="Montserrat Medium"/>
              <a:buChar char="●"/>
            </a:pPr>
            <a:r>
              <a:rPr lang="en" sz="1150">
                <a:solidFill>
                  <a:schemeClr val="lt1"/>
                </a:solidFill>
                <a:latin typeface="Montserrat Medium"/>
                <a:ea typeface="Montserrat Medium"/>
                <a:cs typeface="Montserrat Medium"/>
                <a:sym typeface="Montserrat Medium"/>
              </a:rPr>
              <a:t>Chúng ta thử sử dụng euseState để cập nhật lại giá trị count trong hàm setInterval xem. Vấn đề xảy ra theo nguyên lý là mỗi lần setState chạy thì component bị render lại khi đó hàm setIterval sẽ chạy liên tục</a:t>
            </a:r>
            <a:endParaRPr sz="115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nvSpPr>
        <p:spPr>
          <a:xfrm>
            <a:off x="0" y="111975"/>
            <a:ext cx="44595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700"/>
              </a:spcAft>
              <a:buNone/>
            </a:pPr>
            <a:r>
              <a:rPr lang="en" sz="1250">
                <a:solidFill>
                  <a:srgbClr val="F8F8F2"/>
                </a:solidFill>
                <a:latin typeface="Montserrat Medium"/>
                <a:ea typeface="Montserrat Medium"/>
                <a:cs typeface="Montserrat Medium"/>
                <a:sym typeface="Montserrat Medium"/>
              </a:rPr>
              <a:t>   </a:t>
            </a:r>
            <a:r>
              <a:rPr lang="en" sz="1250">
                <a:solidFill>
                  <a:srgbClr val="F8F8F2"/>
                </a:solidFill>
                <a:latin typeface="Montserrat Medium"/>
                <a:ea typeface="Montserrat Medium"/>
                <a:cs typeface="Montserrat Medium"/>
                <a:sym typeface="Montserrat Medium"/>
              </a:rPr>
              <a:t>Phương thức </a:t>
            </a:r>
            <a:r>
              <a:rPr b="1" lang="en" sz="1250">
                <a:solidFill>
                  <a:srgbClr val="F8F8F2"/>
                </a:solidFill>
                <a:latin typeface="Montserrat"/>
                <a:ea typeface="Montserrat"/>
                <a:cs typeface="Montserrat"/>
                <a:sym typeface="Montserrat"/>
              </a:rPr>
              <a:t>spread operator</a:t>
            </a:r>
            <a:endParaRPr b="1" sz="1250">
              <a:solidFill>
                <a:srgbClr val="F8F8F2"/>
              </a:solidFill>
              <a:latin typeface="Montserrat"/>
              <a:ea typeface="Montserrat"/>
              <a:cs typeface="Montserrat"/>
              <a:sym typeface="Montserrat"/>
            </a:endParaRPr>
          </a:p>
        </p:txBody>
      </p:sp>
      <p:sp>
        <p:nvSpPr>
          <p:cNvPr id="357" name="Google Shape;357;p29"/>
          <p:cNvSpPr txBox="1"/>
          <p:nvPr/>
        </p:nvSpPr>
        <p:spPr>
          <a:xfrm>
            <a:off x="219600" y="467150"/>
            <a:ext cx="8704800" cy="2108700"/>
          </a:xfrm>
          <a:prstGeom prst="rect">
            <a:avLst/>
          </a:prstGeom>
          <a:solidFill>
            <a:srgbClr val="31333A"/>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//Muốn tạo 1 bản sao của mảng</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//1. Sử dụng slice</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array1 = [</a:t>
            </a:r>
            <a:r>
              <a:rPr lang="en" sz="1250">
                <a:solidFill>
                  <a:srgbClr val="B8D7A3"/>
                </a:solidFill>
                <a:latin typeface="Courier New"/>
                <a:ea typeface="Courier New"/>
                <a:cs typeface="Courier New"/>
                <a:sym typeface="Courier New"/>
              </a:rPr>
              <a:t>1</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2</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3</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4</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5</a:t>
            </a:r>
            <a:r>
              <a:rPr lang="en"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array2 = [</a:t>
            </a:r>
            <a:r>
              <a:rPr lang="en" sz="1250">
                <a:solidFill>
                  <a:srgbClr val="B8D7A3"/>
                </a:solidFill>
                <a:latin typeface="Courier New"/>
                <a:ea typeface="Courier New"/>
                <a:cs typeface="Courier New"/>
                <a:sym typeface="Courier New"/>
              </a:rPr>
              <a:t>6</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7</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8</a:t>
            </a:r>
            <a:r>
              <a:rPr lang="en" sz="1250">
                <a:solidFill>
                  <a:srgbClr val="F8F8F2"/>
                </a:solidFill>
                <a:latin typeface="Courier New"/>
                <a:ea typeface="Courier New"/>
                <a:cs typeface="Courier New"/>
                <a:sym typeface="Courier New"/>
              </a:rPr>
              <a:t>, </a:t>
            </a:r>
            <a:r>
              <a:rPr lang="en" sz="1250">
                <a:solidFill>
                  <a:srgbClr val="B8D7A3"/>
                </a:solidFill>
                <a:latin typeface="Courier New"/>
                <a:ea typeface="Courier New"/>
                <a:cs typeface="Courier New"/>
                <a:sym typeface="Courier New"/>
              </a:rPr>
              <a:t>9</a:t>
            </a:r>
            <a:r>
              <a:rPr lang="en"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slideNumber = array1.</a:t>
            </a:r>
            <a:r>
              <a:rPr lang="en" sz="1250">
                <a:solidFill>
                  <a:srgbClr val="DCDCDC"/>
                </a:solidFill>
                <a:latin typeface="Courier New"/>
                <a:ea typeface="Courier New"/>
                <a:cs typeface="Courier New"/>
                <a:sym typeface="Courier New"/>
              </a:rPr>
              <a:t>slice</a:t>
            </a:r>
            <a:r>
              <a:rPr lang="en"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//2. Sử dụng spread operator copy array</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spreadNumber = [...array1];</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//3. Sử dụng spread operator gộp mảng</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mergeNumber = [...array1, ...array2];</a:t>
            </a:r>
            <a:endParaRPr sz="1600"/>
          </a:p>
        </p:txBody>
      </p:sp>
      <p:sp>
        <p:nvSpPr>
          <p:cNvPr id="358" name="Google Shape;358;p29"/>
          <p:cNvSpPr txBox="1"/>
          <p:nvPr/>
        </p:nvSpPr>
        <p:spPr>
          <a:xfrm>
            <a:off x="-56475" y="2721550"/>
            <a:ext cx="7391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700"/>
              </a:spcAft>
              <a:buNone/>
            </a:pPr>
            <a:r>
              <a:rPr lang="en" sz="1150">
                <a:solidFill>
                  <a:srgbClr val="F8F8F2"/>
                </a:solidFill>
                <a:latin typeface="Montserrat Medium"/>
                <a:ea typeface="Montserrat Medium"/>
                <a:cs typeface="Montserrat Medium"/>
                <a:sym typeface="Montserrat Medium"/>
              </a:rPr>
              <a:t>    </a:t>
            </a:r>
            <a:r>
              <a:rPr b="1" lang="en" sz="1150">
                <a:solidFill>
                  <a:srgbClr val="F8F8F2"/>
                </a:solidFill>
                <a:latin typeface="Montserrat"/>
                <a:ea typeface="Montserrat"/>
                <a:cs typeface="Montserrat"/>
                <a:sym typeface="Montserrat"/>
              </a:rPr>
              <a:t>Destructuring array</a:t>
            </a:r>
            <a:endParaRPr b="1" sz="1150">
              <a:solidFill>
                <a:srgbClr val="F8F8F2"/>
              </a:solidFill>
              <a:latin typeface="Montserrat"/>
              <a:ea typeface="Montserrat"/>
              <a:cs typeface="Montserrat"/>
              <a:sym typeface="Montserrat"/>
            </a:endParaRPr>
          </a:p>
        </p:txBody>
      </p:sp>
      <p:sp>
        <p:nvSpPr>
          <p:cNvPr id="359" name="Google Shape;359;p29"/>
          <p:cNvSpPr txBox="1"/>
          <p:nvPr/>
        </p:nvSpPr>
        <p:spPr>
          <a:xfrm>
            <a:off x="186600" y="3083350"/>
            <a:ext cx="8704800" cy="1954800"/>
          </a:xfrm>
          <a:prstGeom prst="rect">
            <a:avLst/>
          </a:prstGeom>
          <a:solidFill>
            <a:srgbClr val="33333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569CD6"/>
                </a:solidFill>
                <a:latin typeface="Courier New"/>
                <a:ea typeface="Courier New"/>
                <a:cs typeface="Courier New"/>
                <a:sym typeface="Courier New"/>
              </a:rPr>
              <a:t>const</a:t>
            </a:r>
            <a:r>
              <a:rPr lang="en" sz="1150">
                <a:solidFill>
                  <a:srgbClr val="F8F8F2"/>
                </a:solidFill>
                <a:latin typeface="Courier New"/>
                <a:ea typeface="Courier New"/>
                <a:cs typeface="Courier New"/>
                <a:sym typeface="Courier New"/>
              </a:rPr>
              <a:t> toys = [</a:t>
            </a:r>
            <a:r>
              <a:rPr lang="en" sz="1150">
                <a:solidFill>
                  <a:srgbClr val="D69D85"/>
                </a:solidFill>
                <a:latin typeface="Courier New"/>
                <a:ea typeface="Courier New"/>
                <a:cs typeface="Courier New"/>
                <a:sym typeface="Courier New"/>
              </a:rPr>
              <a:t>"ball"</a:t>
            </a:r>
            <a:r>
              <a:rPr lang="en" sz="1150">
                <a:solidFill>
                  <a:srgbClr val="F8F8F2"/>
                </a:solidFill>
                <a:latin typeface="Courier New"/>
                <a:ea typeface="Courier New"/>
                <a:cs typeface="Courier New"/>
                <a:sym typeface="Courier New"/>
              </a:rPr>
              <a:t>, </a:t>
            </a:r>
            <a:r>
              <a:rPr lang="en" sz="1150">
                <a:solidFill>
                  <a:srgbClr val="D69D85"/>
                </a:solidFill>
                <a:latin typeface="Courier New"/>
                <a:ea typeface="Courier New"/>
                <a:cs typeface="Courier New"/>
                <a:sym typeface="Courier New"/>
              </a:rPr>
              <a:t>"sword"</a:t>
            </a:r>
            <a:r>
              <a:rPr lang="en" sz="1150">
                <a:solidFill>
                  <a:srgbClr val="F8F8F2"/>
                </a:solidFill>
                <a:latin typeface="Courier New"/>
                <a:ea typeface="Courier New"/>
                <a:cs typeface="Courier New"/>
                <a:sym typeface="Courier New"/>
              </a:rPr>
              <a:t>, </a:t>
            </a:r>
            <a:r>
              <a:rPr lang="en" sz="1150">
                <a:solidFill>
                  <a:srgbClr val="D69D85"/>
                </a:solidFill>
                <a:latin typeface="Courier New"/>
                <a:ea typeface="Courier New"/>
                <a:cs typeface="Courier New"/>
                <a:sym typeface="Courier New"/>
              </a:rPr>
              <a:t>"arrow"</a:t>
            </a:r>
            <a:r>
              <a:rPr lang="en" sz="1150">
                <a:solidFill>
                  <a:srgbClr val="F8F8F2"/>
                </a:solidFill>
                <a:latin typeface="Courier New"/>
                <a:ea typeface="Courier New"/>
                <a:cs typeface="Courier New"/>
                <a:sym typeface="Courier New"/>
              </a:rPr>
              <a:t>, </a:t>
            </a:r>
            <a:r>
              <a:rPr lang="en" sz="1150">
                <a:solidFill>
                  <a:srgbClr val="D69D85"/>
                </a:solidFill>
                <a:latin typeface="Courier New"/>
                <a:ea typeface="Courier New"/>
                <a:cs typeface="Courier New"/>
                <a:sym typeface="Courier New"/>
              </a:rPr>
              <a:t>"magic"</a:t>
            </a:r>
            <a:r>
              <a:rPr lang="en" sz="1150">
                <a:solidFill>
                  <a:srgbClr val="F8F8F2"/>
                </a:solidFill>
                <a:latin typeface="Courier New"/>
                <a:ea typeface="Courier New"/>
                <a:cs typeface="Courier New"/>
                <a:sym typeface="Courier New"/>
              </a:rPr>
              <a:t>, </a:t>
            </a:r>
            <a:r>
              <a:rPr lang="en" sz="1150">
                <a:solidFill>
                  <a:srgbClr val="D69D85"/>
                </a:solidFill>
                <a:latin typeface="Courier New"/>
                <a:ea typeface="Courier New"/>
                <a:cs typeface="Courier New"/>
                <a:sym typeface="Courier New"/>
              </a:rPr>
              <a:t>"water"</a:t>
            </a:r>
            <a:r>
              <a:rPr lang="en" sz="1150">
                <a:solidFill>
                  <a:srgbClr val="F8F8F2"/>
                </a:solidFill>
                <a:latin typeface="Courier New"/>
                <a:ea typeface="Courier New"/>
                <a:cs typeface="Courier New"/>
                <a:sym typeface="Courier New"/>
              </a:rPr>
              <a:t>];</a:t>
            </a:r>
            <a:endParaRPr sz="1150">
              <a:solidFill>
                <a:srgbClr val="F8F8F2"/>
              </a:solidFill>
              <a:latin typeface="Courier New"/>
              <a:ea typeface="Courier New"/>
              <a:cs typeface="Courier New"/>
              <a:sym typeface="Courier New"/>
            </a:endParaRPr>
          </a:p>
          <a:p>
            <a:pPr indent="0" lvl="0" marL="0" rtl="0" algn="l">
              <a:spcBef>
                <a:spcPts val="0"/>
              </a:spcBef>
              <a:spcAft>
                <a:spcPts val="0"/>
              </a:spcAft>
              <a:buNone/>
            </a:pPr>
            <a:r>
              <a:rPr i="1" lang="en" sz="1150">
                <a:solidFill>
                  <a:srgbClr val="57A64A"/>
                </a:solidFill>
                <a:latin typeface="Courier New"/>
                <a:ea typeface="Courier New"/>
                <a:cs typeface="Courier New"/>
                <a:sym typeface="Courier New"/>
              </a:rPr>
              <a:t>//Truy xuất 3 phần tử đầu tiên theo cách normal</a:t>
            </a:r>
            <a:endParaRPr sz="11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150">
                <a:solidFill>
                  <a:srgbClr val="569CD6"/>
                </a:solidFill>
                <a:latin typeface="Courier New"/>
                <a:ea typeface="Courier New"/>
                <a:cs typeface="Courier New"/>
                <a:sym typeface="Courier New"/>
              </a:rPr>
              <a:t>const</a:t>
            </a:r>
            <a:r>
              <a:rPr lang="en" sz="1150">
                <a:solidFill>
                  <a:srgbClr val="F8F8F2"/>
                </a:solidFill>
                <a:latin typeface="Courier New"/>
                <a:ea typeface="Courier New"/>
                <a:cs typeface="Courier New"/>
                <a:sym typeface="Courier New"/>
              </a:rPr>
              <a:t> a = toys[</a:t>
            </a:r>
            <a:r>
              <a:rPr lang="en" sz="1150">
                <a:solidFill>
                  <a:srgbClr val="B8D7A3"/>
                </a:solidFill>
                <a:latin typeface="Courier New"/>
                <a:ea typeface="Courier New"/>
                <a:cs typeface="Courier New"/>
                <a:sym typeface="Courier New"/>
              </a:rPr>
              <a:t>0</a:t>
            </a:r>
            <a:r>
              <a:rPr lang="en" sz="1150">
                <a:solidFill>
                  <a:srgbClr val="F8F8F2"/>
                </a:solidFill>
                <a:latin typeface="Courier New"/>
                <a:ea typeface="Courier New"/>
                <a:cs typeface="Courier New"/>
                <a:sym typeface="Courier New"/>
              </a:rPr>
              <a:t>];</a:t>
            </a:r>
            <a:endParaRPr sz="11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150">
                <a:solidFill>
                  <a:srgbClr val="569CD6"/>
                </a:solidFill>
                <a:latin typeface="Courier New"/>
                <a:ea typeface="Courier New"/>
                <a:cs typeface="Courier New"/>
                <a:sym typeface="Courier New"/>
              </a:rPr>
              <a:t>const</a:t>
            </a:r>
            <a:r>
              <a:rPr lang="en" sz="1150">
                <a:solidFill>
                  <a:srgbClr val="F8F8F2"/>
                </a:solidFill>
                <a:latin typeface="Courier New"/>
                <a:ea typeface="Courier New"/>
                <a:cs typeface="Courier New"/>
                <a:sym typeface="Courier New"/>
              </a:rPr>
              <a:t> b = toys[</a:t>
            </a:r>
            <a:r>
              <a:rPr lang="en" sz="1150">
                <a:solidFill>
                  <a:srgbClr val="B8D7A3"/>
                </a:solidFill>
                <a:latin typeface="Courier New"/>
                <a:ea typeface="Courier New"/>
                <a:cs typeface="Courier New"/>
                <a:sym typeface="Courier New"/>
              </a:rPr>
              <a:t>1</a:t>
            </a:r>
            <a:r>
              <a:rPr lang="en" sz="1150">
                <a:solidFill>
                  <a:srgbClr val="F8F8F2"/>
                </a:solidFill>
                <a:latin typeface="Courier New"/>
                <a:ea typeface="Courier New"/>
                <a:cs typeface="Courier New"/>
                <a:sym typeface="Courier New"/>
              </a:rPr>
              <a:t>];</a:t>
            </a:r>
            <a:endParaRPr sz="11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150">
                <a:solidFill>
                  <a:srgbClr val="569CD6"/>
                </a:solidFill>
                <a:latin typeface="Courier New"/>
                <a:ea typeface="Courier New"/>
                <a:cs typeface="Courier New"/>
                <a:sym typeface="Courier New"/>
              </a:rPr>
              <a:t>const</a:t>
            </a:r>
            <a:r>
              <a:rPr lang="en" sz="1150">
                <a:solidFill>
                  <a:srgbClr val="F8F8F2"/>
                </a:solidFill>
                <a:latin typeface="Courier New"/>
                <a:ea typeface="Courier New"/>
                <a:cs typeface="Courier New"/>
                <a:sym typeface="Courier New"/>
              </a:rPr>
              <a:t> c = toys[</a:t>
            </a:r>
            <a:r>
              <a:rPr lang="en" sz="1150">
                <a:solidFill>
                  <a:srgbClr val="B8D7A3"/>
                </a:solidFill>
                <a:latin typeface="Courier New"/>
                <a:ea typeface="Courier New"/>
                <a:cs typeface="Courier New"/>
                <a:sym typeface="Courier New"/>
              </a:rPr>
              <a:t>2</a:t>
            </a:r>
            <a:r>
              <a:rPr lang="en" sz="1150">
                <a:solidFill>
                  <a:srgbClr val="F8F8F2"/>
                </a:solidFill>
                <a:latin typeface="Courier New"/>
                <a:ea typeface="Courier New"/>
                <a:cs typeface="Courier New"/>
                <a:sym typeface="Courier New"/>
              </a:rPr>
              <a:t>];</a:t>
            </a:r>
            <a:endParaRPr sz="11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150">
                <a:solidFill>
                  <a:srgbClr val="BD63C5"/>
                </a:solidFill>
                <a:latin typeface="Courier New"/>
                <a:ea typeface="Courier New"/>
                <a:cs typeface="Courier New"/>
                <a:sym typeface="Courier New"/>
              </a:rPr>
              <a:t>console</a:t>
            </a:r>
            <a:r>
              <a:rPr lang="en" sz="1150">
                <a:solidFill>
                  <a:srgbClr val="F8F8F2"/>
                </a:solidFill>
                <a:latin typeface="Courier New"/>
                <a:ea typeface="Courier New"/>
                <a:cs typeface="Courier New"/>
                <a:sym typeface="Courier New"/>
              </a:rPr>
              <a:t>.</a:t>
            </a:r>
            <a:r>
              <a:rPr lang="en" sz="1150">
                <a:solidFill>
                  <a:srgbClr val="DCDCDC"/>
                </a:solidFill>
                <a:latin typeface="Courier New"/>
                <a:ea typeface="Courier New"/>
                <a:cs typeface="Courier New"/>
                <a:sym typeface="Courier New"/>
              </a:rPr>
              <a:t>log</a:t>
            </a:r>
            <a:r>
              <a:rPr lang="en" sz="1150">
                <a:solidFill>
                  <a:srgbClr val="F8F8F2"/>
                </a:solidFill>
                <a:latin typeface="Courier New"/>
                <a:ea typeface="Courier New"/>
                <a:cs typeface="Courier New"/>
                <a:sym typeface="Courier New"/>
              </a:rPr>
              <a:t>(a, b, c);</a:t>
            </a:r>
            <a:endParaRPr sz="1150">
              <a:solidFill>
                <a:srgbClr val="F8F8F2"/>
              </a:solidFill>
              <a:latin typeface="Courier New"/>
              <a:ea typeface="Courier New"/>
              <a:cs typeface="Courier New"/>
              <a:sym typeface="Courier New"/>
            </a:endParaRPr>
          </a:p>
          <a:p>
            <a:pPr indent="0" lvl="0" marL="0" rtl="0" algn="l">
              <a:spcBef>
                <a:spcPts val="0"/>
              </a:spcBef>
              <a:spcAft>
                <a:spcPts val="0"/>
              </a:spcAft>
              <a:buNone/>
            </a:pPr>
            <a:r>
              <a:t/>
            </a:r>
            <a:endParaRPr sz="1150">
              <a:solidFill>
                <a:srgbClr val="F8F8F2"/>
              </a:solidFill>
              <a:latin typeface="Courier New"/>
              <a:ea typeface="Courier New"/>
              <a:cs typeface="Courier New"/>
              <a:sym typeface="Courier New"/>
            </a:endParaRPr>
          </a:p>
          <a:p>
            <a:pPr indent="0" lvl="0" marL="0" rtl="0" algn="l">
              <a:spcBef>
                <a:spcPts val="0"/>
              </a:spcBef>
              <a:spcAft>
                <a:spcPts val="0"/>
              </a:spcAft>
              <a:buNone/>
            </a:pPr>
            <a:r>
              <a:rPr i="1" lang="en" sz="1150">
                <a:solidFill>
                  <a:srgbClr val="57A64A"/>
                </a:solidFill>
                <a:latin typeface="Courier New"/>
                <a:ea typeface="Courier New"/>
                <a:cs typeface="Courier New"/>
                <a:sym typeface="Courier New"/>
              </a:rPr>
              <a:t>//Sử dụng destructuring array</a:t>
            </a:r>
            <a:endParaRPr sz="11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150">
                <a:solidFill>
                  <a:srgbClr val="569CD6"/>
                </a:solidFill>
                <a:latin typeface="Courier New"/>
                <a:ea typeface="Courier New"/>
                <a:cs typeface="Courier New"/>
                <a:sym typeface="Courier New"/>
              </a:rPr>
              <a:t>const</a:t>
            </a:r>
            <a:r>
              <a:rPr lang="en" sz="1150">
                <a:solidFill>
                  <a:srgbClr val="F8F8F2"/>
                </a:solidFill>
                <a:latin typeface="Courier New"/>
                <a:ea typeface="Courier New"/>
                <a:cs typeface="Courier New"/>
                <a:sym typeface="Courier New"/>
              </a:rPr>
              <a:t> [x, y, z] = toys;</a:t>
            </a:r>
            <a:endParaRPr sz="11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150">
                <a:solidFill>
                  <a:srgbClr val="BD63C5"/>
                </a:solidFill>
                <a:latin typeface="Courier New"/>
                <a:ea typeface="Courier New"/>
                <a:cs typeface="Courier New"/>
                <a:sym typeface="Courier New"/>
              </a:rPr>
              <a:t>console</a:t>
            </a:r>
            <a:r>
              <a:rPr lang="en" sz="1150">
                <a:solidFill>
                  <a:srgbClr val="F8F8F2"/>
                </a:solidFill>
                <a:latin typeface="Courier New"/>
                <a:ea typeface="Courier New"/>
                <a:cs typeface="Courier New"/>
                <a:sym typeface="Courier New"/>
              </a:rPr>
              <a:t>.</a:t>
            </a:r>
            <a:r>
              <a:rPr lang="en" sz="1150">
                <a:solidFill>
                  <a:srgbClr val="DCDCDC"/>
                </a:solidFill>
                <a:latin typeface="Courier New"/>
                <a:ea typeface="Courier New"/>
                <a:cs typeface="Courier New"/>
                <a:sym typeface="Courier New"/>
              </a:rPr>
              <a:t>log</a:t>
            </a:r>
            <a:r>
              <a:rPr lang="en" sz="1150">
                <a:solidFill>
                  <a:srgbClr val="F8F8F2"/>
                </a:solidFill>
                <a:latin typeface="Courier New"/>
                <a:ea typeface="Courier New"/>
                <a:cs typeface="Courier New"/>
                <a:sym typeface="Courier New"/>
              </a:rPr>
              <a:t>(x, y, z);</a:t>
            </a:r>
            <a:endParaRPr sz="1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4"/>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2"/>
                </a:solidFill>
                <a:latin typeface="Montserrat"/>
                <a:ea typeface="Montserrat"/>
                <a:cs typeface="Montserrat"/>
                <a:sym typeface="Montserrat"/>
              </a:rPr>
              <a:t>3. USEEFECT WITH CLEAN UP FUNCTION</a:t>
            </a:r>
            <a:endParaRPr b="1" u="sng">
              <a:solidFill>
                <a:schemeClr val="accent2"/>
              </a:solidFill>
              <a:latin typeface="Montserrat"/>
              <a:ea typeface="Montserrat"/>
              <a:cs typeface="Montserrat"/>
              <a:sym typeface="Montserrat"/>
            </a:endParaRPr>
          </a:p>
        </p:txBody>
      </p:sp>
      <p:sp>
        <p:nvSpPr>
          <p:cNvPr id="695" name="Google Shape;695;p74"/>
          <p:cNvSpPr txBox="1"/>
          <p:nvPr/>
        </p:nvSpPr>
        <p:spPr>
          <a:xfrm>
            <a:off x="121275" y="540000"/>
            <a:ext cx="8672700" cy="768900"/>
          </a:xfrm>
          <a:prstGeom prst="rect">
            <a:avLst/>
          </a:prstGeom>
          <a:noFill/>
          <a:ln>
            <a:noFill/>
          </a:ln>
        </p:spPr>
        <p:txBody>
          <a:bodyPr anchorCtr="0" anchor="t" bIns="91425" lIns="91425" spcFirstLastPara="1" rIns="91425" wrap="square" tIns="91425">
            <a:spAutoFit/>
          </a:bodyPr>
          <a:lstStyle/>
          <a:p>
            <a:pPr indent="-301625" lvl="0" marL="457200" rtl="0" algn="l">
              <a:lnSpc>
                <a:spcPct val="115000"/>
              </a:lnSpc>
              <a:spcBef>
                <a:spcPts val="0"/>
              </a:spcBef>
              <a:spcAft>
                <a:spcPts val="0"/>
              </a:spcAft>
              <a:buClr>
                <a:schemeClr val="lt1"/>
              </a:buClr>
              <a:buSzPts val="1150"/>
              <a:buFont typeface="Montserrat Medium"/>
              <a:buChar char="●"/>
            </a:pPr>
            <a:r>
              <a:rPr lang="en" sz="1150">
                <a:solidFill>
                  <a:schemeClr val="lt1"/>
                </a:solidFill>
                <a:latin typeface="Montserrat Medium"/>
                <a:ea typeface="Montserrat Medium"/>
                <a:cs typeface="Montserrat Medium"/>
                <a:sym typeface="Montserrat Medium"/>
              </a:rPr>
              <a:t>Trong trường hợp này thì giá trị count chỉ thay đổi 1 lần nhưng bạn có thể xem console.log vẫn chạy có nghĩa là hàm setInterval vẫn chạy bth. Vấn đề vì biến count chỉ tham chiếu tới phạm vi của callback bên trong useEffect nên giá trị luôn là 10</a:t>
            </a:r>
            <a:endParaRPr sz="1150">
              <a:solidFill>
                <a:schemeClr val="lt1"/>
              </a:solidFill>
              <a:latin typeface="Montserrat Medium"/>
              <a:ea typeface="Montserrat Medium"/>
              <a:cs typeface="Montserrat Medium"/>
              <a:sym typeface="Montserrat Medium"/>
            </a:endParaRPr>
          </a:p>
        </p:txBody>
      </p:sp>
      <p:pic>
        <p:nvPicPr>
          <p:cNvPr id="696" name="Google Shape;696;p74"/>
          <p:cNvPicPr preferRelativeResize="0"/>
          <p:nvPr/>
        </p:nvPicPr>
        <p:blipFill>
          <a:blip r:embed="rId3">
            <a:alphaModFix/>
          </a:blip>
          <a:stretch>
            <a:fillRect/>
          </a:stretch>
        </p:blipFill>
        <p:spPr>
          <a:xfrm>
            <a:off x="287050" y="1308900"/>
            <a:ext cx="4645152" cy="3637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5"/>
          <p:cNvSpPr txBox="1"/>
          <p:nvPr/>
        </p:nvSpPr>
        <p:spPr>
          <a:xfrm>
            <a:off x="2413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2"/>
                </a:solidFill>
                <a:latin typeface="Montserrat"/>
                <a:ea typeface="Montserrat"/>
                <a:cs typeface="Montserrat"/>
                <a:sym typeface="Montserrat"/>
              </a:rPr>
              <a:t>3. USEEFECT WITH CLEAN UP FUNCTION</a:t>
            </a:r>
            <a:endParaRPr b="1" u="sng">
              <a:solidFill>
                <a:schemeClr val="accent2"/>
              </a:solidFill>
              <a:latin typeface="Montserrat"/>
              <a:ea typeface="Montserrat"/>
              <a:cs typeface="Montserrat"/>
              <a:sym typeface="Montserrat"/>
            </a:endParaRPr>
          </a:p>
        </p:txBody>
      </p:sp>
      <p:sp>
        <p:nvSpPr>
          <p:cNvPr id="702" name="Google Shape;702;p75"/>
          <p:cNvSpPr txBox="1"/>
          <p:nvPr/>
        </p:nvSpPr>
        <p:spPr>
          <a:xfrm>
            <a:off x="121275" y="540000"/>
            <a:ext cx="8672700" cy="361800"/>
          </a:xfrm>
          <a:prstGeom prst="rect">
            <a:avLst/>
          </a:prstGeom>
          <a:noFill/>
          <a:ln>
            <a:noFill/>
          </a:ln>
        </p:spPr>
        <p:txBody>
          <a:bodyPr anchorCtr="0" anchor="t" bIns="91425" lIns="91425" spcFirstLastPara="1" rIns="91425" wrap="square" tIns="91425">
            <a:spAutoFit/>
          </a:bodyPr>
          <a:lstStyle/>
          <a:p>
            <a:pPr indent="-301625" lvl="0" marL="457200" rtl="0" algn="l">
              <a:lnSpc>
                <a:spcPct val="115000"/>
              </a:lnSpc>
              <a:spcBef>
                <a:spcPts val="0"/>
              </a:spcBef>
              <a:spcAft>
                <a:spcPts val="0"/>
              </a:spcAft>
              <a:buClr>
                <a:schemeClr val="lt1"/>
              </a:buClr>
              <a:buSzPts val="1150"/>
              <a:buFont typeface="Montserrat Medium"/>
              <a:buChar char="●"/>
            </a:pPr>
            <a:r>
              <a:rPr lang="en" sz="1150">
                <a:solidFill>
                  <a:schemeClr val="lt1"/>
                </a:solidFill>
                <a:latin typeface="Montserrat Medium"/>
                <a:ea typeface="Montserrat Medium"/>
                <a:cs typeface="Montserrat Medium"/>
                <a:sym typeface="Montserrat Medium"/>
              </a:rPr>
              <a:t>Mình sẽ sử dụng cleanUp trong useEffect</a:t>
            </a:r>
            <a:endParaRPr sz="1150">
              <a:solidFill>
                <a:schemeClr val="lt1"/>
              </a:solidFill>
              <a:latin typeface="Montserrat Medium"/>
              <a:ea typeface="Montserrat Medium"/>
              <a:cs typeface="Montserrat Medium"/>
              <a:sym typeface="Montserrat Medium"/>
            </a:endParaRPr>
          </a:p>
        </p:txBody>
      </p:sp>
      <p:pic>
        <p:nvPicPr>
          <p:cNvPr id="703" name="Google Shape;703;p75"/>
          <p:cNvPicPr preferRelativeResize="0"/>
          <p:nvPr/>
        </p:nvPicPr>
        <p:blipFill>
          <a:blip r:embed="rId3">
            <a:alphaModFix/>
          </a:blip>
          <a:stretch>
            <a:fillRect/>
          </a:stretch>
        </p:blipFill>
        <p:spPr>
          <a:xfrm>
            <a:off x="355113" y="1045225"/>
            <a:ext cx="5558936" cy="3936900"/>
          </a:xfrm>
          <a:prstGeom prst="rect">
            <a:avLst/>
          </a:prstGeom>
          <a:noFill/>
          <a:ln>
            <a:noFill/>
          </a:ln>
        </p:spPr>
      </p:pic>
      <p:sp>
        <p:nvSpPr>
          <p:cNvPr id="704" name="Google Shape;704;p75"/>
          <p:cNvSpPr txBox="1"/>
          <p:nvPr/>
        </p:nvSpPr>
        <p:spPr>
          <a:xfrm>
            <a:off x="5081825" y="2720275"/>
            <a:ext cx="3777000" cy="97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150">
                <a:solidFill>
                  <a:srgbClr val="EBEBEB"/>
                </a:solidFill>
                <a:latin typeface="Montserrat Medium"/>
                <a:ea typeface="Montserrat Medium"/>
                <a:cs typeface="Montserrat Medium"/>
                <a:sym typeface="Montserrat Medium"/>
              </a:rPr>
              <a:t>( Nếu bạn không dùng cleanup function thì sau mỗi lần component unmounted thì logic trong useEffect sẽ vẫn chạy dẫn tới việc bị Memory Leak )</a:t>
            </a:r>
            <a:endParaRPr i="1" sz="1150">
              <a:solidFill>
                <a:srgbClr val="EBEBEB"/>
              </a:solidFill>
              <a:latin typeface="Montserrat Medium"/>
              <a:ea typeface="Montserrat Medium"/>
              <a:cs typeface="Montserrat Medium"/>
              <a:sym typeface="Montserrat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6"/>
          <p:cNvSpPr txBox="1"/>
          <p:nvPr/>
        </p:nvSpPr>
        <p:spPr>
          <a:xfrm>
            <a:off x="0" y="136125"/>
            <a:ext cx="8991600" cy="99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50">
                <a:solidFill>
                  <a:schemeClr val="dk2"/>
                </a:solidFill>
                <a:latin typeface="Montserrat"/>
                <a:ea typeface="Montserrat"/>
                <a:cs typeface="Montserrat"/>
                <a:sym typeface="Montserrat"/>
              </a:rPr>
              <a:t>BÀI TẬP USEEFFECT #01:  CHƯƠNG TRÌNH ĐỒNG HỒ</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1200"/>
              </a:spcBef>
              <a:spcAft>
                <a:spcPts val="0"/>
              </a:spcAft>
              <a:buNone/>
            </a:pPr>
            <a:r>
              <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700"/>
              </a:spcBef>
              <a:spcAft>
                <a:spcPts val="700"/>
              </a:spcAft>
              <a:buNone/>
            </a:pPr>
            <a:r>
              <a:t/>
            </a:r>
            <a:endParaRPr sz="1050">
              <a:solidFill>
                <a:srgbClr val="F8F8F2"/>
              </a:solidFill>
              <a:latin typeface="Montserrat Medium"/>
              <a:ea typeface="Montserrat Medium"/>
              <a:cs typeface="Montserrat Medium"/>
              <a:sym typeface="Montserrat Medium"/>
            </a:endParaRPr>
          </a:p>
        </p:txBody>
      </p:sp>
      <p:pic>
        <p:nvPicPr>
          <p:cNvPr id="710" name="Google Shape;710;p76"/>
          <p:cNvPicPr preferRelativeResize="0"/>
          <p:nvPr/>
        </p:nvPicPr>
        <p:blipFill>
          <a:blip r:embed="rId3">
            <a:alphaModFix/>
          </a:blip>
          <a:stretch>
            <a:fillRect/>
          </a:stretch>
        </p:blipFill>
        <p:spPr>
          <a:xfrm>
            <a:off x="110742" y="601900"/>
            <a:ext cx="8313259" cy="37756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7"/>
          <p:cNvSpPr txBox="1"/>
          <p:nvPr/>
        </p:nvSpPr>
        <p:spPr>
          <a:xfrm>
            <a:off x="0" y="136125"/>
            <a:ext cx="8991600" cy="99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50">
                <a:solidFill>
                  <a:schemeClr val="dk2"/>
                </a:solidFill>
                <a:latin typeface="Montserrat"/>
                <a:ea typeface="Montserrat"/>
                <a:cs typeface="Montserrat"/>
                <a:sym typeface="Montserrat"/>
              </a:rPr>
              <a:t>BÀI TẬP USEEFFECT #02:  CHƯƠNG TRÌNH SCROLL AUTO SHOW</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1200"/>
              </a:spcBef>
              <a:spcAft>
                <a:spcPts val="0"/>
              </a:spcAft>
              <a:buNone/>
            </a:pPr>
            <a:r>
              <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700"/>
              </a:spcBef>
              <a:spcAft>
                <a:spcPts val="700"/>
              </a:spcAft>
              <a:buNone/>
            </a:pPr>
            <a:r>
              <a:t/>
            </a:r>
            <a:endParaRPr sz="1050">
              <a:solidFill>
                <a:srgbClr val="F8F8F2"/>
              </a:solidFill>
              <a:latin typeface="Montserrat Medium"/>
              <a:ea typeface="Montserrat Medium"/>
              <a:cs typeface="Montserrat Medium"/>
              <a:sym typeface="Montserrat Medium"/>
            </a:endParaRPr>
          </a:p>
        </p:txBody>
      </p:sp>
      <p:pic>
        <p:nvPicPr>
          <p:cNvPr id="716" name="Google Shape;716;p77"/>
          <p:cNvPicPr preferRelativeResize="0"/>
          <p:nvPr/>
        </p:nvPicPr>
        <p:blipFill>
          <a:blip r:embed="rId3">
            <a:alphaModFix/>
          </a:blip>
          <a:stretch>
            <a:fillRect/>
          </a:stretch>
        </p:blipFill>
        <p:spPr>
          <a:xfrm>
            <a:off x="152400" y="630575"/>
            <a:ext cx="8586226" cy="4096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8"/>
          <p:cNvSpPr txBox="1"/>
          <p:nvPr/>
        </p:nvSpPr>
        <p:spPr>
          <a:xfrm>
            <a:off x="0" y="136125"/>
            <a:ext cx="8991600" cy="127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50">
                <a:solidFill>
                  <a:schemeClr val="dk2"/>
                </a:solidFill>
                <a:latin typeface="Montserrat"/>
                <a:ea typeface="Montserrat"/>
                <a:cs typeface="Montserrat"/>
                <a:sym typeface="Montserrat"/>
              </a:rPr>
              <a:t>BÀI TẬP USEEFFECT #03:  CHƯƠNG TRÌNH RANDOM JOKE</a:t>
            </a:r>
            <a:endParaRPr sz="1050">
              <a:solidFill>
                <a:srgbClr val="F8F8F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050">
                <a:solidFill>
                  <a:srgbClr val="F1FA8C"/>
                </a:solidFill>
                <a:highlight>
                  <a:srgbClr val="282A36"/>
                </a:highlight>
                <a:latin typeface="Courier New"/>
                <a:ea typeface="Courier New"/>
                <a:cs typeface="Courier New"/>
                <a:sym typeface="Courier New"/>
              </a:rPr>
              <a:t> https://v2.jokeapi.dev/joke/Any?blacklistFlags=nsfw,religious,political,racist,sexist,explicit&amp;type=single</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700"/>
              </a:spcBef>
              <a:spcAft>
                <a:spcPts val="0"/>
              </a:spcAft>
              <a:buNone/>
            </a:pPr>
            <a:r>
              <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700"/>
              </a:spcBef>
              <a:spcAft>
                <a:spcPts val="700"/>
              </a:spcAft>
              <a:buNone/>
            </a:pPr>
            <a:r>
              <a:t/>
            </a:r>
            <a:endParaRPr sz="1050">
              <a:solidFill>
                <a:srgbClr val="F8F8F2"/>
              </a:solidFill>
              <a:latin typeface="Montserrat Medium"/>
              <a:ea typeface="Montserrat Medium"/>
              <a:cs typeface="Montserrat Medium"/>
              <a:sym typeface="Montserrat Medium"/>
            </a:endParaRPr>
          </a:p>
        </p:txBody>
      </p:sp>
      <p:pic>
        <p:nvPicPr>
          <p:cNvPr id="722" name="Google Shape;722;p78"/>
          <p:cNvPicPr preferRelativeResize="0"/>
          <p:nvPr/>
        </p:nvPicPr>
        <p:blipFill>
          <a:blip r:embed="rId3">
            <a:alphaModFix/>
          </a:blip>
          <a:stretch>
            <a:fillRect/>
          </a:stretch>
        </p:blipFill>
        <p:spPr>
          <a:xfrm>
            <a:off x="116475" y="953538"/>
            <a:ext cx="8839200" cy="323643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9"/>
          <p:cNvSpPr txBox="1"/>
          <p:nvPr/>
        </p:nvSpPr>
        <p:spPr>
          <a:xfrm>
            <a:off x="83950" y="589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50">
                <a:solidFill>
                  <a:schemeClr val="dk2"/>
                </a:solidFill>
                <a:latin typeface="Montserrat"/>
                <a:ea typeface="Montserrat"/>
                <a:cs typeface="Montserrat"/>
                <a:sym typeface="Montserrat"/>
              </a:rPr>
              <a:t>BÀI TẬP USEEFFECT #04: </a:t>
            </a:r>
            <a:r>
              <a:rPr b="1" lang="en" sz="1250">
                <a:solidFill>
                  <a:schemeClr val="dk2"/>
                </a:solidFill>
                <a:latin typeface="Montserrat"/>
                <a:ea typeface="Montserrat"/>
                <a:cs typeface="Montserrat"/>
                <a:sym typeface="Montserrat"/>
              </a:rPr>
              <a:t> API PICSUM</a:t>
            </a:r>
            <a:endParaRPr sz="1250">
              <a:solidFill>
                <a:schemeClr val="lt1"/>
              </a:solidFill>
              <a:latin typeface="Montserrat Medium"/>
              <a:ea typeface="Montserrat Medium"/>
              <a:cs typeface="Montserrat Medium"/>
              <a:sym typeface="Montserrat Medium"/>
            </a:endParaRPr>
          </a:p>
        </p:txBody>
      </p:sp>
      <p:pic>
        <p:nvPicPr>
          <p:cNvPr id="728" name="Google Shape;728;p79"/>
          <p:cNvPicPr preferRelativeResize="0"/>
          <p:nvPr/>
        </p:nvPicPr>
        <p:blipFill>
          <a:blip r:embed="rId3">
            <a:alphaModFix/>
          </a:blip>
          <a:stretch>
            <a:fillRect/>
          </a:stretch>
        </p:blipFill>
        <p:spPr>
          <a:xfrm>
            <a:off x="152400" y="540000"/>
            <a:ext cx="8839200" cy="376586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0"/>
          <p:cNvSpPr txBox="1"/>
          <p:nvPr/>
        </p:nvSpPr>
        <p:spPr>
          <a:xfrm>
            <a:off x="83950" y="589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50">
                <a:solidFill>
                  <a:schemeClr val="dk2"/>
                </a:solidFill>
                <a:latin typeface="Montserrat"/>
                <a:ea typeface="Montserrat"/>
                <a:cs typeface="Montserrat"/>
                <a:sym typeface="Montserrat"/>
              </a:rPr>
              <a:t>BÀI TẬP USEEFFECT #04: POKEMON</a:t>
            </a:r>
            <a:endParaRPr sz="1250">
              <a:solidFill>
                <a:schemeClr val="lt1"/>
              </a:solidFill>
              <a:latin typeface="Montserrat Medium"/>
              <a:ea typeface="Montserrat Medium"/>
              <a:cs typeface="Montserrat Medium"/>
              <a:sym typeface="Montserrat Medium"/>
            </a:endParaRPr>
          </a:p>
        </p:txBody>
      </p:sp>
      <p:pic>
        <p:nvPicPr>
          <p:cNvPr id="734" name="Google Shape;734;p80"/>
          <p:cNvPicPr preferRelativeResize="0"/>
          <p:nvPr/>
        </p:nvPicPr>
        <p:blipFill>
          <a:blip r:embed="rId3">
            <a:alphaModFix/>
          </a:blip>
          <a:stretch>
            <a:fillRect/>
          </a:stretch>
        </p:blipFill>
        <p:spPr>
          <a:xfrm>
            <a:off x="158375" y="1436475"/>
            <a:ext cx="5610000" cy="3471651"/>
          </a:xfrm>
          <a:prstGeom prst="rect">
            <a:avLst/>
          </a:prstGeom>
          <a:noFill/>
          <a:ln>
            <a:noFill/>
          </a:ln>
        </p:spPr>
      </p:pic>
      <p:sp>
        <p:nvSpPr>
          <p:cNvPr id="735" name="Google Shape;735;p80"/>
          <p:cNvSpPr txBox="1"/>
          <p:nvPr/>
        </p:nvSpPr>
        <p:spPr>
          <a:xfrm>
            <a:off x="-467450" y="125525"/>
            <a:ext cx="8991600" cy="24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F8F8F2"/>
                </a:solidFill>
                <a:latin typeface="Montserrat Medium"/>
                <a:ea typeface="Montserrat Medium"/>
                <a:cs typeface="Montserrat Medium"/>
                <a:sym typeface="Montserrat Medium"/>
              </a:rPr>
              <a:t>   </a:t>
            </a:r>
            <a:r>
              <a:rPr b="1" lang="en" sz="1150">
                <a:solidFill>
                  <a:srgbClr val="F8F8F2"/>
                </a:solidFill>
                <a:latin typeface="Montserrat"/>
                <a:ea typeface="Montserrat"/>
                <a:cs typeface="Montserrat"/>
                <a:sym typeface="Montserrat"/>
              </a:rPr>
              <a:t> </a:t>
            </a:r>
            <a:endParaRPr b="1" sz="1150">
              <a:solidFill>
                <a:srgbClr val="F8F8F2"/>
              </a:solidFill>
              <a:latin typeface="Montserrat"/>
              <a:ea typeface="Montserrat"/>
              <a:cs typeface="Montserrat"/>
              <a:sym typeface="Montserrat"/>
            </a:endParaRPr>
          </a:p>
          <a:p>
            <a:pPr indent="457200" lvl="0" marL="0" rtl="0" algn="l">
              <a:lnSpc>
                <a:spcPct val="115000"/>
              </a:lnSpc>
              <a:spcBef>
                <a:spcPts val="700"/>
              </a:spcBef>
              <a:spcAft>
                <a:spcPts val="0"/>
              </a:spcAft>
              <a:buNone/>
            </a:pPr>
            <a:r>
              <a:rPr b="1" lang="en" sz="1150">
                <a:solidFill>
                  <a:srgbClr val="FFFFFF"/>
                </a:solidFill>
                <a:latin typeface="Montserrat"/>
                <a:ea typeface="Montserrat"/>
                <a:cs typeface="Montserrat"/>
                <a:sym typeface="Montserrat"/>
              </a:rPr>
              <a:t>+ List: </a:t>
            </a:r>
            <a:r>
              <a:rPr lang="en" sz="1150" u="sng">
                <a:solidFill>
                  <a:schemeClr val="hlink"/>
                </a:solidFill>
                <a:latin typeface="Montserrat Medium"/>
                <a:ea typeface="Montserrat Medium"/>
                <a:cs typeface="Montserrat Medium"/>
                <a:sym typeface="Montserrat Medium"/>
                <a:hlinkClick r:id="rId4"/>
              </a:rPr>
              <a:t>https://pokeapi.co/api/v2/pokemon/?offset=0&amp;limit=20</a:t>
            </a:r>
            <a:endParaRPr sz="1150">
              <a:solidFill>
                <a:srgbClr val="FFFF00"/>
              </a:solidFill>
              <a:latin typeface="Montserrat Medium"/>
              <a:ea typeface="Montserrat Medium"/>
              <a:cs typeface="Montserrat Medium"/>
              <a:sym typeface="Montserrat Medium"/>
            </a:endParaRPr>
          </a:p>
          <a:p>
            <a:pPr indent="457200" lvl="0" marL="0" rtl="0" algn="l">
              <a:lnSpc>
                <a:spcPct val="115000"/>
              </a:lnSpc>
              <a:spcBef>
                <a:spcPts val="700"/>
              </a:spcBef>
              <a:spcAft>
                <a:spcPts val="0"/>
              </a:spcAft>
              <a:buNone/>
            </a:pPr>
            <a:r>
              <a:rPr lang="en" sz="1150">
                <a:solidFill>
                  <a:schemeClr val="lt1"/>
                </a:solidFill>
                <a:latin typeface="Montserrat Medium"/>
                <a:ea typeface="Montserrat Medium"/>
                <a:cs typeface="Montserrat Medium"/>
                <a:sym typeface="Montserrat Medium"/>
              </a:rPr>
              <a:t>+ Trang 2: </a:t>
            </a:r>
            <a:r>
              <a:rPr lang="en" sz="1150" u="sng">
                <a:solidFill>
                  <a:schemeClr val="hlink"/>
                </a:solidFill>
                <a:latin typeface="Montserrat Medium"/>
                <a:ea typeface="Montserrat Medium"/>
                <a:cs typeface="Montserrat Medium"/>
                <a:sym typeface="Montserrat Medium"/>
                <a:hlinkClick r:id="rId5"/>
              </a:rPr>
              <a:t>https://pokeapi.co/api/v2/pokemon/?offset=20&amp;limit=20</a:t>
            </a:r>
            <a:endParaRPr sz="1150">
              <a:solidFill>
                <a:schemeClr val="lt1"/>
              </a:solidFill>
              <a:latin typeface="Montserrat Medium"/>
              <a:ea typeface="Montserrat Medium"/>
              <a:cs typeface="Montserrat Medium"/>
              <a:sym typeface="Montserrat Medium"/>
            </a:endParaRPr>
          </a:p>
          <a:p>
            <a:pPr indent="457200" lvl="0" marL="0" rtl="0" algn="l">
              <a:lnSpc>
                <a:spcPct val="115000"/>
              </a:lnSpc>
              <a:spcBef>
                <a:spcPts val="700"/>
              </a:spcBef>
              <a:spcAft>
                <a:spcPts val="0"/>
              </a:spcAft>
              <a:buNone/>
            </a:pPr>
            <a:r>
              <a:rPr lang="en" sz="1150">
                <a:solidFill>
                  <a:schemeClr val="lt1"/>
                </a:solidFill>
                <a:latin typeface="Montserrat Medium"/>
                <a:ea typeface="Montserrat Medium"/>
                <a:cs typeface="Montserrat Medium"/>
                <a:sym typeface="Montserrat Medium"/>
              </a:rPr>
              <a:t>+ + Trang 3: https://pokeapi.co/api/v2/pokemon/?offset=30&amp;limit=20</a:t>
            </a:r>
            <a:endParaRPr sz="1150">
              <a:solidFill>
                <a:schemeClr val="lt1"/>
              </a:solidFill>
              <a:latin typeface="Montserrat Medium"/>
              <a:ea typeface="Montserrat Medium"/>
              <a:cs typeface="Montserrat Medium"/>
              <a:sym typeface="Montserrat Medium"/>
            </a:endParaRPr>
          </a:p>
          <a:p>
            <a:pPr indent="457200" lvl="0" marL="0" rtl="0" algn="l">
              <a:lnSpc>
                <a:spcPct val="115000"/>
              </a:lnSpc>
              <a:spcBef>
                <a:spcPts val="700"/>
              </a:spcBef>
              <a:spcAft>
                <a:spcPts val="0"/>
              </a:spcAft>
              <a:buNone/>
            </a:pPr>
            <a:r>
              <a:t/>
            </a:r>
            <a:endParaRPr sz="1150">
              <a:solidFill>
                <a:schemeClr val="lt1"/>
              </a:solidFill>
              <a:latin typeface="Montserrat Medium"/>
              <a:ea typeface="Montserrat Medium"/>
              <a:cs typeface="Montserrat Medium"/>
              <a:sym typeface="Montserrat Medium"/>
            </a:endParaRPr>
          </a:p>
          <a:p>
            <a:pPr indent="0" lvl="0" marL="0" rtl="0" algn="l">
              <a:lnSpc>
                <a:spcPct val="115000"/>
              </a:lnSpc>
              <a:spcBef>
                <a:spcPts val="700"/>
              </a:spcBef>
              <a:spcAft>
                <a:spcPts val="0"/>
              </a:spcAft>
              <a:buNone/>
            </a:pPr>
            <a:r>
              <a:t/>
            </a:r>
            <a:endParaRPr sz="1200">
              <a:solidFill>
                <a:srgbClr val="FFFF00"/>
              </a:solidFill>
              <a:latin typeface="Montserrat Medium"/>
              <a:ea typeface="Montserrat Medium"/>
              <a:cs typeface="Montserrat Medium"/>
              <a:sym typeface="Montserrat Medium"/>
            </a:endParaRPr>
          </a:p>
          <a:p>
            <a:pPr indent="0" lvl="0" marL="0" rtl="0" algn="l">
              <a:lnSpc>
                <a:spcPct val="115000"/>
              </a:lnSpc>
              <a:spcBef>
                <a:spcPts val="70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700"/>
              </a:spcBef>
              <a:spcAft>
                <a:spcPts val="700"/>
              </a:spcAft>
              <a:buNone/>
            </a:pPr>
            <a:r>
              <a:t/>
            </a:r>
            <a:endParaRPr sz="1150">
              <a:solidFill>
                <a:srgbClr val="F8F8F2"/>
              </a:solidFill>
              <a:latin typeface="Montserrat Medium"/>
              <a:ea typeface="Montserrat Medium"/>
              <a:cs typeface="Montserrat Medium"/>
              <a:sym typeface="Montserrat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1"/>
          <p:cNvSpPr txBox="1"/>
          <p:nvPr>
            <p:ph type="title"/>
          </p:nvPr>
        </p:nvSpPr>
        <p:spPr>
          <a:xfrm>
            <a:off x="454800" y="3019425"/>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sz="2500"/>
              <a:t>FORM</a:t>
            </a:r>
            <a:endParaRPr sz="2500"/>
          </a:p>
        </p:txBody>
      </p:sp>
      <p:sp>
        <p:nvSpPr>
          <p:cNvPr id="741" name="Google Shape;741;p81"/>
          <p:cNvSpPr txBox="1"/>
          <p:nvPr>
            <p:ph idx="2" type="title"/>
          </p:nvPr>
        </p:nvSpPr>
        <p:spPr>
          <a:xfrm>
            <a:off x="454800" y="22305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sz="6800"/>
              <a:t>BUỔI- </a:t>
            </a:r>
            <a:r>
              <a:rPr lang="en" sz="6800"/>
              <a:t>08 - 09</a:t>
            </a:r>
            <a:endParaRPr sz="6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2"/>
          <p:cNvSpPr txBox="1"/>
          <p:nvPr/>
        </p:nvSpPr>
        <p:spPr>
          <a:xfrm>
            <a:off x="83950" y="589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50">
                <a:solidFill>
                  <a:schemeClr val="dk2"/>
                </a:solidFill>
                <a:latin typeface="Montserrat"/>
                <a:ea typeface="Montserrat"/>
                <a:cs typeface="Montserrat"/>
                <a:sym typeface="Montserrat"/>
              </a:rPr>
              <a:t>Tương tác với form</a:t>
            </a:r>
            <a:endParaRPr sz="1250">
              <a:solidFill>
                <a:schemeClr val="lt1"/>
              </a:solidFill>
              <a:latin typeface="Montserrat Medium"/>
              <a:ea typeface="Montserrat Medium"/>
              <a:cs typeface="Montserrat Medium"/>
              <a:sym typeface="Montserrat Medium"/>
            </a:endParaRPr>
          </a:p>
        </p:txBody>
      </p:sp>
      <p:pic>
        <p:nvPicPr>
          <p:cNvPr id="747" name="Google Shape;747;p82"/>
          <p:cNvPicPr preferRelativeResize="0"/>
          <p:nvPr/>
        </p:nvPicPr>
        <p:blipFill>
          <a:blip r:embed="rId3">
            <a:alphaModFix/>
          </a:blip>
          <a:stretch>
            <a:fillRect/>
          </a:stretch>
        </p:blipFill>
        <p:spPr>
          <a:xfrm>
            <a:off x="152400" y="436000"/>
            <a:ext cx="8839199" cy="1766158"/>
          </a:xfrm>
          <a:prstGeom prst="rect">
            <a:avLst/>
          </a:prstGeom>
          <a:noFill/>
          <a:ln>
            <a:noFill/>
          </a:ln>
        </p:spPr>
      </p:pic>
      <p:pic>
        <p:nvPicPr>
          <p:cNvPr id="748" name="Google Shape;748;p82"/>
          <p:cNvPicPr preferRelativeResize="0"/>
          <p:nvPr/>
        </p:nvPicPr>
        <p:blipFill>
          <a:blip r:embed="rId4">
            <a:alphaModFix/>
          </a:blip>
          <a:stretch>
            <a:fillRect/>
          </a:stretch>
        </p:blipFill>
        <p:spPr>
          <a:xfrm>
            <a:off x="152400" y="2354558"/>
            <a:ext cx="4591050" cy="2190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3"/>
          <p:cNvSpPr txBox="1"/>
          <p:nvPr/>
        </p:nvSpPr>
        <p:spPr>
          <a:xfrm>
            <a:off x="83950" y="589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50">
                <a:solidFill>
                  <a:schemeClr val="dk2"/>
                </a:solidFill>
                <a:latin typeface="Montserrat"/>
                <a:ea typeface="Montserrat"/>
                <a:cs typeface="Montserrat"/>
                <a:sym typeface="Montserrat"/>
              </a:rPr>
              <a:t>Tối ưu useState</a:t>
            </a:r>
            <a:endParaRPr sz="1250">
              <a:solidFill>
                <a:schemeClr val="lt1"/>
              </a:solidFill>
              <a:latin typeface="Montserrat Medium"/>
              <a:ea typeface="Montserrat Medium"/>
              <a:cs typeface="Montserrat Medium"/>
              <a:sym typeface="Montserrat Medium"/>
            </a:endParaRPr>
          </a:p>
        </p:txBody>
      </p:sp>
      <p:pic>
        <p:nvPicPr>
          <p:cNvPr id="754" name="Google Shape;754;p83"/>
          <p:cNvPicPr preferRelativeResize="0"/>
          <p:nvPr/>
        </p:nvPicPr>
        <p:blipFill>
          <a:blip r:embed="rId3">
            <a:alphaModFix/>
          </a:blip>
          <a:stretch>
            <a:fillRect/>
          </a:stretch>
        </p:blipFill>
        <p:spPr>
          <a:xfrm>
            <a:off x="152400" y="588400"/>
            <a:ext cx="8839202" cy="1807406"/>
          </a:xfrm>
          <a:prstGeom prst="rect">
            <a:avLst/>
          </a:prstGeom>
          <a:noFill/>
          <a:ln>
            <a:noFill/>
          </a:ln>
        </p:spPr>
      </p:pic>
      <p:pic>
        <p:nvPicPr>
          <p:cNvPr id="755" name="Google Shape;755;p83"/>
          <p:cNvPicPr preferRelativeResize="0"/>
          <p:nvPr/>
        </p:nvPicPr>
        <p:blipFill>
          <a:blip r:embed="rId4">
            <a:alphaModFix/>
          </a:blip>
          <a:stretch>
            <a:fillRect/>
          </a:stretch>
        </p:blipFill>
        <p:spPr>
          <a:xfrm>
            <a:off x="152400" y="2548206"/>
            <a:ext cx="4093724" cy="2442894"/>
          </a:xfrm>
          <a:prstGeom prst="rect">
            <a:avLst/>
          </a:prstGeom>
          <a:noFill/>
          <a:ln>
            <a:noFill/>
          </a:ln>
        </p:spPr>
      </p:pic>
      <p:pic>
        <p:nvPicPr>
          <p:cNvPr id="756" name="Google Shape;756;p83"/>
          <p:cNvPicPr preferRelativeResize="0"/>
          <p:nvPr/>
        </p:nvPicPr>
        <p:blipFill>
          <a:blip r:embed="rId5">
            <a:alphaModFix/>
          </a:blip>
          <a:stretch>
            <a:fillRect/>
          </a:stretch>
        </p:blipFill>
        <p:spPr>
          <a:xfrm>
            <a:off x="4456649" y="2819374"/>
            <a:ext cx="4596200" cy="254353"/>
          </a:xfrm>
          <a:prstGeom prst="rect">
            <a:avLst/>
          </a:prstGeom>
          <a:noFill/>
          <a:ln>
            <a:noFill/>
          </a:ln>
        </p:spPr>
      </p:pic>
      <p:pic>
        <p:nvPicPr>
          <p:cNvPr id="757" name="Google Shape;757;p83"/>
          <p:cNvPicPr preferRelativeResize="0"/>
          <p:nvPr/>
        </p:nvPicPr>
        <p:blipFill>
          <a:blip r:embed="rId6">
            <a:alphaModFix/>
          </a:blip>
          <a:stretch>
            <a:fillRect/>
          </a:stretch>
        </p:blipFill>
        <p:spPr>
          <a:xfrm>
            <a:off x="4456650" y="3200599"/>
            <a:ext cx="4596200" cy="742025"/>
          </a:xfrm>
          <a:prstGeom prst="rect">
            <a:avLst/>
          </a:prstGeom>
          <a:noFill/>
          <a:ln>
            <a:noFill/>
          </a:ln>
        </p:spPr>
      </p:pic>
      <p:sp>
        <p:nvSpPr>
          <p:cNvPr id="758" name="Google Shape;758;p83"/>
          <p:cNvSpPr txBox="1"/>
          <p:nvPr/>
        </p:nvSpPr>
        <p:spPr>
          <a:xfrm>
            <a:off x="4188300" y="2478225"/>
            <a:ext cx="4637100" cy="361800"/>
          </a:xfrm>
          <a:prstGeom prst="rect">
            <a:avLst/>
          </a:prstGeom>
          <a:noFill/>
          <a:ln>
            <a:noFill/>
          </a:ln>
        </p:spPr>
        <p:txBody>
          <a:bodyPr anchorCtr="0" anchor="t" bIns="91425" lIns="91425" spcFirstLastPara="1" rIns="91425" wrap="square" tIns="91425">
            <a:spAutoFit/>
          </a:bodyPr>
          <a:lstStyle/>
          <a:p>
            <a:pPr indent="-301625" lvl="0" marL="457200" rtl="0" algn="l">
              <a:lnSpc>
                <a:spcPct val="115000"/>
              </a:lnSpc>
              <a:spcBef>
                <a:spcPts val="0"/>
              </a:spcBef>
              <a:spcAft>
                <a:spcPts val="0"/>
              </a:spcAft>
              <a:buClr>
                <a:schemeClr val="lt1"/>
              </a:buClr>
              <a:buSzPts val="1150"/>
              <a:buFont typeface="Montserrat Medium"/>
              <a:buChar char="●"/>
            </a:pPr>
            <a:r>
              <a:rPr lang="en" sz="1150">
                <a:solidFill>
                  <a:schemeClr val="lt1"/>
                </a:solidFill>
                <a:latin typeface="Montserrat Medium"/>
                <a:ea typeface="Montserrat Medium"/>
                <a:cs typeface="Montserrat Medium"/>
                <a:sym typeface="Montserrat Medium"/>
              </a:rPr>
              <a:t>Check box</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0"/>
          <p:cNvSpPr txBox="1"/>
          <p:nvPr/>
        </p:nvSpPr>
        <p:spPr>
          <a:xfrm>
            <a:off x="0" y="54775"/>
            <a:ext cx="73911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700"/>
              </a:spcAft>
              <a:buNone/>
            </a:pPr>
            <a:r>
              <a:rPr lang="en" sz="1250">
                <a:solidFill>
                  <a:srgbClr val="F8F8F2"/>
                </a:solidFill>
                <a:latin typeface="Montserrat Medium"/>
                <a:ea typeface="Montserrat Medium"/>
                <a:cs typeface="Montserrat Medium"/>
                <a:sym typeface="Montserrat Medium"/>
              </a:rPr>
              <a:t>    </a:t>
            </a:r>
            <a:r>
              <a:rPr b="1" lang="en" sz="1250">
                <a:solidFill>
                  <a:srgbClr val="F8F8F2"/>
                </a:solidFill>
                <a:latin typeface="Montserrat"/>
                <a:ea typeface="Montserrat"/>
                <a:cs typeface="Montserrat"/>
                <a:sym typeface="Montserrat"/>
              </a:rPr>
              <a:t>Rest parameter</a:t>
            </a:r>
            <a:endParaRPr b="1" sz="1250">
              <a:solidFill>
                <a:srgbClr val="F8F8F2"/>
              </a:solidFill>
              <a:latin typeface="Montserrat"/>
              <a:ea typeface="Montserrat"/>
              <a:cs typeface="Montserrat"/>
              <a:sym typeface="Montserrat"/>
            </a:endParaRPr>
          </a:p>
        </p:txBody>
      </p:sp>
      <p:sp>
        <p:nvSpPr>
          <p:cNvPr id="365" name="Google Shape;365;p30"/>
          <p:cNvSpPr txBox="1"/>
          <p:nvPr/>
        </p:nvSpPr>
        <p:spPr>
          <a:xfrm>
            <a:off x="253950" y="431875"/>
            <a:ext cx="8523600" cy="1146600"/>
          </a:xfrm>
          <a:prstGeom prst="rect">
            <a:avLst/>
          </a:prstGeom>
          <a:solidFill>
            <a:srgbClr val="33333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toys = [</a:t>
            </a:r>
            <a:r>
              <a:rPr lang="en" sz="1250">
                <a:solidFill>
                  <a:srgbClr val="D69D85"/>
                </a:solidFill>
                <a:latin typeface="Courier New"/>
                <a:ea typeface="Courier New"/>
                <a:cs typeface="Courier New"/>
                <a:sym typeface="Courier New"/>
              </a:rPr>
              <a:t>"ball"</a:t>
            </a:r>
            <a:r>
              <a:rPr lang="en" sz="1250">
                <a:solidFill>
                  <a:srgbClr val="F8F8F2"/>
                </a:solidFill>
                <a:latin typeface="Courier New"/>
                <a:ea typeface="Courier New"/>
                <a:cs typeface="Courier New"/>
                <a:sym typeface="Courier New"/>
              </a:rPr>
              <a:t>, </a:t>
            </a:r>
            <a:r>
              <a:rPr lang="en" sz="1250">
                <a:solidFill>
                  <a:srgbClr val="D69D85"/>
                </a:solidFill>
                <a:latin typeface="Courier New"/>
                <a:ea typeface="Courier New"/>
                <a:cs typeface="Courier New"/>
                <a:sym typeface="Courier New"/>
              </a:rPr>
              <a:t>"sword"</a:t>
            </a:r>
            <a:r>
              <a:rPr lang="en" sz="1250">
                <a:solidFill>
                  <a:srgbClr val="F8F8F2"/>
                </a:solidFill>
                <a:latin typeface="Courier New"/>
                <a:ea typeface="Courier New"/>
                <a:cs typeface="Courier New"/>
                <a:sym typeface="Courier New"/>
              </a:rPr>
              <a:t>, </a:t>
            </a:r>
            <a:r>
              <a:rPr lang="en" sz="1250">
                <a:solidFill>
                  <a:srgbClr val="D69D85"/>
                </a:solidFill>
                <a:latin typeface="Courier New"/>
                <a:ea typeface="Courier New"/>
                <a:cs typeface="Courier New"/>
                <a:sym typeface="Courier New"/>
              </a:rPr>
              <a:t>"arrow"</a:t>
            </a:r>
            <a:r>
              <a:rPr lang="en" sz="1250">
                <a:solidFill>
                  <a:srgbClr val="F8F8F2"/>
                </a:solidFill>
                <a:latin typeface="Courier New"/>
                <a:ea typeface="Courier New"/>
                <a:cs typeface="Courier New"/>
                <a:sym typeface="Courier New"/>
              </a:rPr>
              <a:t>, </a:t>
            </a:r>
            <a:r>
              <a:rPr lang="en" sz="1250">
                <a:solidFill>
                  <a:srgbClr val="D69D85"/>
                </a:solidFill>
                <a:latin typeface="Courier New"/>
                <a:ea typeface="Courier New"/>
                <a:cs typeface="Courier New"/>
                <a:sym typeface="Courier New"/>
              </a:rPr>
              <a:t>"magic"</a:t>
            </a:r>
            <a:r>
              <a:rPr lang="en" sz="1250">
                <a:solidFill>
                  <a:srgbClr val="F8F8F2"/>
                </a:solidFill>
                <a:latin typeface="Courier New"/>
                <a:ea typeface="Courier New"/>
                <a:cs typeface="Courier New"/>
                <a:sym typeface="Courier New"/>
              </a:rPr>
              <a:t>, </a:t>
            </a:r>
            <a:r>
              <a:rPr lang="en" sz="1250">
                <a:solidFill>
                  <a:srgbClr val="D69D85"/>
                </a:solidFill>
                <a:latin typeface="Courier New"/>
                <a:ea typeface="Courier New"/>
                <a:cs typeface="Courier New"/>
                <a:sym typeface="Courier New"/>
              </a:rPr>
              <a:t>"water"</a:t>
            </a:r>
            <a:r>
              <a:rPr lang="en"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[x, y, z,...res] = toys;</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BD63C5"/>
                </a:solidFill>
                <a:latin typeface="Courier New"/>
                <a:ea typeface="Courier New"/>
                <a:cs typeface="Courier New"/>
                <a:sym typeface="Courier New"/>
              </a:rPr>
              <a:t>console</a:t>
            </a:r>
            <a:r>
              <a:rPr lang="en" sz="1250">
                <a:solidFill>
                  <a:srgbClr val="F8F8F2"/>
                </a:solidFill>
                <a:latin typeface="Courier New"/>
                <a:ea typeface="Courier New"/>
                <a:cs typeface="Courier New"/>
                <a:sym typeface="Courier New"/>
              </a:rPr>
              <a:t>.</a:t>
            </a:r>
            <a:r>
              <a:rPr lang="en" sz="1250">
                <a:solidFill>
                  <a:srgbClr val="DCDCDC"/>
                </a:solidFill>
                <a:latin typeface="Courier New"/>
                <a:ea typeface="Courier New"/>
                <a:cs typeface="Courier New"/>
                <a:sym typeface="Courier New"/>
              </a:rPr>
              <a:t>log</a:t>
            </a:r>
            <a:r>
              <a:rPr lang="en" sz="1250">
                <a:solidFill>
                  <a:srgbClr val="F8F8F2"/>
                </a:solidFill>
                <a:latin typeface="Courier New"/>
                <a:ea typeface="Courier New"/>
                <a:cs typeface="Courier New"/>
                <a:sym typeface="Courier New"/>
              </a:rPr>
              <a:t>(res); </a:t>
            </a:r>
            <a:r>
              <a:rPr i="1" lang="en" sz="1250">
                <a:solidFill>
                  <a:srgbClr val="57A64A"/>
                </a:solidFill>
                <a:latin typeface="Courier New"/>
                <a:ea typeface="Courier New"/>
                <a:cs typeface="Courier New"/>
                <a:sym typeface="Courier New"/>
              </a:rPr>
              <a:t>//[“magic”, “water”]</a:t>
            </a:r>
            <a:endParaRPr i="1" sz="1250">
              <a:solidFill>
                <a:srgbClr val="57A64A"/>
              </a:solidFill>
              <a:latin typeface="Courier New"/>
              <a:ea typeface="Courier New"/>
              <a:cs typeface="Courier New"/>
              <a:sym typeface="Courier New"/>
            </a:endParaRPr>
          </a:p>
          <a:p>
            <a:pPr indent="0" lvl="0" marL="0" rtl="0" algn="l">
              <a:spcBef>
                <a:spcPts val="0"/>
              </a:spcBef>
              <a:spcAft>
                <a:spcPts val="0"/>
              </a:spcAft>
              <a:buNone/>
            </a:pPr>
            <a:r>
              <a:t/>
            </a:r>
            <a:endParaRPr i="1" sz="1250">
              <a:solidFill>
                <a:srgbClr val="57A64A"/>
              </a:solidFill>
              <a:latin typeface="Courier New"/>
              <a:ea typeface="Courier New"/>
              <a:cs typeface="Courier New"/>
              <a:sym typeface="Courier New"/>
            </a:endParaRPr>
          </a:p>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//Hiểu đơn giản phương thức rest parameter sẽ lấy phần còn lại của mảng</a:t>
            </a:r>
            <a:endParaRPr i="1" sz="1250">
              <a:solidFill>
                <a:srgbClr val="57A64A"/>
              </a:solidFill>
              <a:latin typeface="Courier New"/>
              <a:ea typeface="Courier New"/>
              <a:cs typeface="Courier New"/>
              <a:sym typeface="Courier New"/>
            </a:endParaRPr>
          </a:p>
        </p:txBody>
      </p:sp>
      <p:sp>
        <p:nvSpPr>
          <p:cNvPr id="366" name="Google Shape;366;p30"/>
          <p:cNvSpPr txBox="1"/>
          <p:nvPr/>
        </p:nvSpPr>
        <p:spPr>
          <a:xfrm>
            <a:off x="0" y="1790250"/>
            <a:ext cx="4069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700"/>
              </a:spcAft>
              <a:buNone/>
            </a:pPr>
            <a:r>
              <a:rPr lang="en" sz="1250">
                <a:solidFill>
                  <a:srgbClr val="F8F8F2"/>
                </a:solidFill>
                <a:latin typeface="Montserrat Medium"/>
                <a:ea typeface="Montserrat Medium"/>
                <a:cs typeface="Montserrat Medium"/>
                <a:sym typeface="Montserrat Medium"/>
              </a:rPr>
              <a:t>    </a:t>
            </a:r>
            <a:r>
              <a:rPr b="1" lang="en" sz="1250">
                <a:solidFill>
                  <a:srgbClr val="F8F8F2"/>
                </a:solidFill>
                <a:latin typeface="Montserrat"/>
                <a:ea typeface="Montserrat"/>
                <a:cs typeface="Montserrat"/>
                <a:sym typeface="Montserrat"/>
              </a:rPr>
              <a:t>Destructuring &amp; rest parameter object</a:t>
            </a:r>
            <a:endParaRPr b="1" sz="1250">
              <a:solidFill>
                <a:srgbClr val="F8F8F2"/>
              </a:solidFill>
              <a:latin typeface="Montserrat"/>
              <a:ea typeface="Montserrat"/>
              <a:cs typeface="Montserrat"/>
              <a:sym typeface="Montserrat"/>
            </a:endParaRPr>
          </a:p>
        </p:txBody>
      </p:sp>
      <p:sp>
        <p:nvSpPr>
          <p:cNvPr id="367" name="Google Shape;367;p30"/>
          <p:cNvSpPr txBox="1"/>
          <p:nvPr/>
        </p:nvSpPr>
        <p:spPr>
          <a:xfrm>
            <a:off x="232925" y="2170600"/>
            <a:ext cx="8322900" cy="1916400"/>
          </a:xfrm>
          <a:prstGeom prst="rect">
            <a:avLst/>
          </a:prstGeom>
          <a:solidFill>
            <a:srgbClr val="33333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//Cách lấy giá trị normal</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let</a:t>
            </a:r>
            <a:r>
              <a:rPr lang="en" sz="1250">
                <a:solidFill>
                  <a:srgbClr val="F8F8F2"/>
                </a:solidFill>
                <a:latin typeface="Courier New"/>
                <a:ea typeface="Courier New"/>
                <a:cs typeface="Courier New"/>
                <a:sym typeface="Courier New"/>
              </a:rPr>
              <a:t> name = student.name;</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let</a:t>
            </a:r>
            <a:r>
              <a:rPr lang="en" sz="1250">
                <a:solidFill>
                  <a:srgbClr val="F8F8F2"/>
                </a:solidFill>
                <a:latin typeface="Courier New"/>
                <a:ea typeface="Courier New"/>
                <a:cs typeface="Courier New"/>
                <a:sym typeface="Courier New"/>
              </a:rPr>
              <a:t> age = student.age;</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let</a:t>
            </a:r>
            <a:r>
              <a:rPr lang="en" sz="1250">
                <a:solidFill>
                  <a:srgbClr val="F8F8F2"/>
                </a:solidFill>
                <a:latin typeface="Courier New"/>
                <a:ea typeface="Courier New"/>
                <a:cs typeface="Courier New"/>
                <a:sym typeface="Courier New"/>
              </a:rPr>
              <a:t> male = student.male;</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BD63C5"/>
                </a:solidFill>
                <a:latin typeface="Courier New"/>
                <a:ea typeface="Courier New"/>
                <a:cs typeface="Courier New"/>
                <a:sym typeface="Courier New"/>
              </a:rPr>
              <a:t>console</a:t>
            </a:r>
            <a:r>
              <a:rPr lang="en" sz="1250">
                <a:solidFill>
                  <a:srgbClr val="F8F8F2"/>
                </a:solidFill>
                <a:latin typeface="Courier New"/>
                <a:ea typeface="Courier New"/>
                <a:cs typeface="Courier New"/>
                <a:sym typeface="Courier New"/>
              </a:rPr>
              <a:t>.</a:t>
            </a:r>
            <a:r>
              <a:rPr lang="en" sz="1250">
                <a:solidFill>
                  <a:srgbClr val="DCDCDC"/>
                </a:solidFill>
                <a:latin typeface="Courier New"/>
                <a:ea typeface="Courier New"/>
                <a:cs typeface="Courier New"/>
                <a:sym typeface="Courier New"/>
              </a:rPr>
              <a:t>log</a:t>
            </a:r>
            <a:r>
              <a:rPr lang="en" sz="1250">
                <a:solidFill>
                  <a:srgbClr val="F8F8F2"/>
                </a:solidFill>
                <a:latin typeface="Courier New"/>
                <a:ea typeface="Courier New"/>
                <a:cs typeface="Courier New"/>
                <a:sym typeface="Courier New"/>
              </a:rPr>
              <a:t>(name, age, male);</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//Sử dụng destructuring &amp; rest parameter</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let</a:t>
            </a:r>
            <a:r>
              <a:rPr lang="en" sz="1250">
                <a:solidFill>
                  <a:srgbClr val="F8F8F2"/>
                </a:solidFill>
                <a:latin typeface="Courier New"/>
                <a:ea typeface="Courier New"/>
                <a:cs typeface="Courier New"/>
                <a:sym typeface="Courier New"/>
              </a:rPr>
              <a:t> { name, age, ...res } = student;</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BD63C5"/>
                </a:solidFill>
                <a:latin typeface="Courier New"/>
                <a:ea typeface="Courier New"/>
                <a:cs typeface="Courier New"/>
                <a:sym typeface="Courier New"/>
              </a:rPr>
              <a:t>console</a:t>
            </a:r>
            <a:r>
              <a:rPr lang="en" sz="1250">
                <a:solidFill>
                  <a:srgbClr val="F8F8F2"/>
                </a:solidFill>
                <a:latin typeface="Courier New"/>
                <a:ea typeface="Courier New"/>
                <a:cs typeface="Courier New"/>
                <a:sym typeface="Courier New"/>
              </a:rPr>
              <a:t>.</a:t>
            </a:r>
            <a:r>
              <a:rPr lang="en" sz="1250">
                <a:solidFill>
                  <a:srgbClr val="DCDCDC"/>
                </a:solidFill>
                <a:latin typeface="Courier New"/>
                <a:ea typeface="Courier New"/>
                <a:cs typeface="Courier New"/>
                <a:sym typeface="Courier New"/>
              </a:rPr>
              <a:t>log</a:t>
            </a:r>
            <a:r>
              <a:rPr lang="en" sz="1250">
                <a:solidFill>
                  <a:srgbClr val="F8F8F2"/>
                </a:solidFill>
                <a:latin typeface="Courier New"/>
                <a:ea typeface="Courier New"/>
                <a:cs typeface="Courier New"/>
                <a:sym typeface="Courier New"/>
              </a:rPr>
              <a:t>(name, age, res);</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4"/>
          <p:cNvSpPr txBox="1"/>
          <p:nvPr/>
        </p:nvSpPr>
        <p:spPr>
          <a:xfrm>
            <a:off x="83950" y="1351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50">
                <a:solidFill>
                  <a:schemeClr val="dk2"/>
                </a:solidFill>
                <a:latin typeface="Montserrat"/>
                <a:ea typeface="Montserrat"/>
                <a:cs typeface="Montserrat"/>
                <a:sym typeface="Montserrat"/>
              </a:rPr>
              <a:t>BÀI TẬP FORM #01 VALIDATE ĐƠN GIẢN VÀ SHOW PASSWORD</a:t>
            </a:r>
            <a:endParaRPr sz="1250">
              <a:solidFill>
                <a:schemeClr val="lt1"/>
              </a:solidFill>
              <a:latin typeface="Montserrat Medium"/>
              <a:ea typeface="Montserrat Medium"/>
              <a:cs typeface="Montserrat Medium"/>
              <a:sym typeface="Montserrat Medium"/>
            </a:endParaRPr>
          </a:p>
        </p:txBody>
      </p:sp>
      <p:pic>
        <p:nvPicPr>
          <p:cNvPr id="764" name="Google Shape;764;p84"/>
          <p:cNvPicPr preferRelativeResize="0"/>
          <p:nvPr/>
        </p:nvPicPr>
        <p:blipFill>
          <a:blip r:embed="rId3">
            <a:alphaModFix/>
          </a:blip>
          <a:stretch>
            <a:fillRect/>
          </a:stretch>
        </p:blipFill>
        <p:spPr>
          <a:xfrm>
            <a:off x="152400" y="588400"/>
            <a:ext cx="7670994" cy="44027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5"/>
          <p:cNvSpPr txBox="1"/>
          <p:nvPr/>
        </p:nvSpPr>
        <p:spPr>
          <a:xfrm>
            <a:off x="-94987" y="160350"/>
            <a:ext cx="8991600" cy="209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50">
                <a:solidFill>
                  <a:schemeClr val="dk2"/>
                </a:solidFill>
                <a:latin typeface="Montserrat"/>
                <a:ea typeface="Montserrat"/>
                <a:cs typeface="Montserrat"/>
                <a:sym typeface="Montserrat"/>
              </a:rPr>
              <a:t>   BÀI TẬP USEEFFECT #03:  CHƯƠNG TRÌNH KIỂM TRA THỜI TIẾT</a:t>
            </a:r>
            <a:endParaRPr sz="1050">
              <a:solidFill>
                <a:srgbClr val="F8F8F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050">
                <a:solidFill>
                  <a:srgbClr val="F8F8F2"/>
                </a:solidFill>
                <a:latin typeface="Montserrat Medium"/>
                <a:ea typeface="Montserrat Medium"/>
                <a:cs typeface="Montserrat Medium"/>
                <a:sym typeface="Montserrat Medium"/>
              </a:rPr>
              <a:t>    </a:t>
            </a:r>
            <a:r>
              <a:rPr lang="en" sz="1050" u="sng">
                <a:solidFill>
                  <a:schemeClr val="hlink"/>
                </a:solidFill>
                <a:highlight>
                  <a:srgbClr val="282A36"/>
                </a:highlight>
                <a:latin typeface="Courier New"/>
                <a:ea typeface="Courier New"/>
                <a:cs typeface="Courier New"/>
                <a:sym typeface="Courier New"/>
                <a:hlinkClick r:id="rId3"/>
              </a:rPr>
              <a:t>https://api.openweathermap.org/data/2.5/weather?q=${cityValue}&amp;appid=${key}&amp;units=metric</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700"/>
              </a:spcBef>
              <a:spcAft>
                <a:spcPts val="0"/>
              </a:spcAft>
              <a:buNone/>
            </a:pPr>
            <a:r>
              <a:rPr lang="en" sz="1050">
                <a:solidFill>
                  <a:srgbClr val="F1FA8C"/>
                </a:solidFill>
                <a:highlight>
                  <a:srgbClr val="282A36"/>
                </a:highlight>
                <a:latin typeface="Courier New"/>
                <a:ea typeface="Courier New"/>
                <a:cs typeface="Courier New"/>
                <a:sym typeface="Courier New"/>
              </a:rPr>
              <a:t>  Api key: 66c497d8d680005b152af6747ec67bee</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700"/>
              </a:spcBef>
              <a:spcAft>
                <a:spcPts val="0"/>
              </a:spcAft>
              <a:buNone/>
            </a:pPr>
            <a:r>
              <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700"/>
              </a:spcBef>
              <a:spcAft>
                <a:spcPts val="0"/>
              </a:spcAft>
              <a:buNone/>
            </a:pPr>
            <a:r>
              <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700"/>
              </a:spcBef>
              <a:spcAft>
                <a:spcPts val="0"/>
              </a:spcAft>
              <a:buNone/>
            </a:pPr>
            <a:r>
              <a:t/>
            </a:r>
            <a:endParaRPr sz="1050">
              <a:solidFill>
                <a:srgbClr val="F8F8F2"/>
              </a:solidFill>
              <a:latin typeface="Montserrat Medium"/>
              <a:ea typeface="Montserrat Medium"/>
              <a:cs typeface="Montserrat Medium"/>
              <a:sym typeface="Montserrat Medium"/>
            </a:endParaRPr>
          </a:p>
          <a:p>
            <a:pPr indent="0" lvl="0" marL="0" rtl="0" algn="l">
              <a:lnSpc>
                <a:spcPct val="115000"/>
              </a:lnSpc>
              <a:spcBef>
                <a:spcPts val="700"/>
              </a:spcBef>
              <a:spcAft>
                <a:spcPts val="700"/>
              </a:spcAft>
              <a:buNone/>
            </a:pPr>
            <a:r>
              <a:t/>
            </a:r>
            <a:endParaRPr sz="1050">
              <a:solidFill>
                <a:srgbClr val="F8F8F2"/>
              </a:solidFill>
              <a:latin typeface="Montserrat Medium"/>
              <a:ea typeface="Montserrat Medium"/>
              <a:cs typeface="Montserrat Medium"/>
              <a:sym typeface="Montserrat Medium"/>
            </a:endParaRPr>
          </a:p>
        </p:txBody>
      </p:sp>
      <p:pic>
        <p:nvPicPr>
          <p:cNvPr id="770" name="Google Shape;770;p85"/>
          <p:cNvPicPr preferRelativeResize="0"/>
          <p:nvPr/>
        </p:nvPicPr>
        <p:blipFill>
          <a:blip r:embed="rId4">
            <a:alphaModFix/>
          </a:blip>
          <a:stretch>
            <a:fillRect/>
          </a:stretch>
        </p:blipFill>
        <p:spPr>
          <a:xfrm>
            <a:off x="116925" y="1295825"/>
            <a:ext cx="7771802" cy="37498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6"/>
          <p:cNvSpPr txBox="1"/>
          <p:nvPr/>
        </p:nvSpPr>
        <p:spPr>
          <a:xfrm>
            <a:off x="83950" y="1351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50">
                <a:solidFill>
                  <a:schemeClr val="dk2"/>
                </a:solidFill>
                <a:latin typeface="Montserrat"/>
                <a:ea typeface="Montserrat"/>
                <a:cs typeface="Montserrat"/>
                <a:sym typeface="Montserrat"/>
              </a:rPr>
              <a:t>BÀI TẬP FORM #02: TODOLIST</a:t>
            </a:r>
            <a:endParaRPr sz="1250">
              <a:solidFill>
                <a:schemeClr val="lt1"/>
              </a:solidFill>
              <a:latin typeface="Montserrat Medium"/>
              <a:ea typeface="Montserrat Medium"/>
              <a:cs typeface="Montserrat Medium"/>
              <a:sym typeface="Montserrat Medium"/>
            </a:endParaRPr>
          </a:p>
        </p:txBody>
      </p:sp>
      <p:pic>
        <p:nvPicPr>
          <p:cNvPr id="776" name="Google Shape;776;p86"/>
          <p:cNvPicPr preferRelativeResize="0"/>
          <p:nvPr/>
        </p:nvPicPr>
        <p:blipFill>
          <a:blip r:embed="rId3">
            <a:alphaModFix/>
          </a:blip>
          <a:stretch>
            <a:fillRect/>
          </a:stretch>
        </p:blipFill>
        <p:spPr>
          <a:xfrm>
            <a:off x="179050" y="620175"/>
            <a:ext cx="5300888" cy="4326499"/>
          </a:xfrm>
          <a:prstGeom prst="rect">
            <a:avLst/>
          </a:prstGeom>
          <a:noFill/>
          <a:ln>
            <a:noFill/>
          </a:ln>
        </p:spPr>
      </p:pic>
      <p:pic>
        <p:nvPicPr>
          <p:cNvPr id="777" name="Google Shape;777;p86"/>
          <p:cNvPicPr preferRelativeResize="0"/>
          <p:nvPr/>
        </p:nvPicPr>
        <p:blipFill>
          <a:blip r:embed="rId4">
            <a:alphaModFix/>
          </a:blip>
          <a:stretch>
            <a:fillRect/>
          </a:stretch>
        </p:blipFill>
        <p:spPr>
          <a:xfrm>
            <a:off x="5644963" y="2996350"/>
            <a:ext cx="3359263" cy="195031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7"/>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sz="2500"/>
              <a:t>USE REF</a:t>
            </a:r>
            <a:endParaRPr sz="2500"/>
          </a:p>
        </p:txBody>
      </p:sp>
      <p:sp>
        <p:nvSpPr>
          <p:cNvPr id="783" name="Google Shape;783;p87"/>
          <p:cNvSpPr txBox="1"/>
          <p:nvPr>
            <p:ph idx="2" type="title"/>
          </p:nvPr>
        </p:nvSpPr>
        <p:spPr>
          <a:xfrm>
            <a:off x="454800" y="19257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BUỔI 10</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8"/>
          <p:cNvSpPr txBox="1"/>
          <p:nvPr/>
        </p:nvSpPr>
        <p:spPr>
          <a:xfrm>
            <a:off x="141925" y="76525"/>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ĐỊNH NGHĨA</a:t>
            </a:r>
            <a:endParaRPr b="1" u="sng">
              <a:solidFill>
                <a:schemeClr val="accent2"/>
              </a:solidFill>
              <a:latin typeface="Montserrat"/>
              <a:ea typeface="Montserrat"/>
              <a:cs typeface="Montserrat"/>
              <a:sym typeface="Montserrat"/>
            </a:endParaRPr>
          </a:p>
        </p:txBody>
      </p:sp>
      <p:sp>
        <p:nvSpPr>
          <p:cNvPr id="789" name="Google Shape;789;p88"/>
          <p:cNvSpPr txBox="1"/>
          <p:nvPr/>
        </p:nvSpPr>
        <p:spPr>
          <a:xfrm>
            <a:off x="141925" y="476725"/>
            <a:ext cx="8440200" cy="10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useRef là một hook trong React.js, được sử dụng để tạo một tham chiếu đến một phần tử DOM hoặc để lưu trữ một biến trạng thái mà bạn muốn theo dõi giá trị của mà không gây ra việc re-render (render lại) cho component mỗi khi giá trị thay đổi. useRef là một cách tiện lợi để tương tác với phần tử DOM và quản lý trạng thái trong React.</a:t>
            </a:r>
            <a:endParaRPr sz="1250">
              <a:solidFill>
                <a:schemeClr val="lt1"/>
              </a:solidFill>
              <a:latin typeface="Montserrat Medium"/>
              <a:ea typeface="Montserrat Medium"/>
              <a:cs typeface="Montserrat Medium"/>
              <a:sym typeface="Montserrat Medium"/>
            </a:endParaRPr>
          </a:p>
        </p:txBody>
      </p:sp>
      <p:pic>
        <p:nvPicPr>
          <p:cNvPr id="790" name="Google Shape;790;p88"/>
          <p:cNvPicPr preferRelativeResize="0"/>
          <p:nvPr/>
        </p:nvPicPr>
        <p:blipFill rotWithShape="1">
          <a:blip r:embed="rId3">
            <a:alphaModFix/>
          </a:blip>
          <a:srcRect b="10045" l="7548" r="7641" t="10037"/>
          <a:stretch/>
        </p:blipFill>
        <p:spPr>
          <a:xfrm>
            <a:off x="243550" y="1637125"/>
            <a:ext cx="4006125" cy="2653900"/>
          </a:xfrm>
          <a:prstGeom prst="rect">
            <a:avLst/>
          </a:prstGeom>
          <a:noFill/>
          <a:ln>
            <a:noFill/>
          </a:ln>
        </p:spPr>
      </p:pic>
      <p:sp>
        <p:nvSpPr>
          <p:cNvPr id="791" name="Google Shape;791;p88"/>
          <p:cNvSpPr txBox="1"/>
          <p:nvPr/>
        </p:nvSpPr>
        <p:spPr>
          <a:xfrm>
            <a:off x="243550" y="4318200"/>
            <a:ext cx="3834600" cy="5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150">
                <a:solidFill>
                  <a:srgbClr val="EBEBEB"/>
                </a:solidFill>
                <a:latin typeface="Montserrat Medium"/>
                <a:ea typeface="Montserrat Medium"/>
                <a:cs typeface="Montserrat Medium"/>
                <a:sym typeface="Montserrat Medium"/>
              </a:rPr>
              <a:t>Dùng USETSTATE: Mỗi lần cập nhật state thì component bị render lại</a:t>
            </a:r>
            <a:endParaRPr i="1" sz="1150">
              <a:solidFill>
                <a:srgbClr val="EBEBEB"/>
              </a:solidFill>
              <a:latin typeface="Montserrat Medium"/>
              <a:ea typeface="Montserrat Medium"/>
              <a:cs typeface="Montserrat Medium"/>
              <a:sym typeface="Montserrat Medium"/>
            </a:endParaRPr>
          </a:p>
        </p:txBody>
      </p:sp>
      <p:pic>
        <p:nvPicPr>
          <p:cNvPr id="792" name="Google Shape;792;p88"/>
          <p:cNvPicPr preferRelativeResize="0"/>
          <p:nvPr/>
        </p:nvPicPr>
        <p:blipFill rotWithShape="1">
          <a:blip r:embed="rId4">
            <a:alphaModFix/>
          </a:blip>
          <a:srcRect b="12120" l="7972" r="6942" t="11509"/>
          <a:stretch/>
        </p:blipFill>
        <p:spPr>
          <a:xfrm>
            <a:off x="4519000" y="1637125"/>
            <a:ext cx="4205403" cy="2653900"/>
          </a:xfrm>
          <a:prstGeom prst="rect">
            <a:avLst/>
          </a:prstGeom>
          <a:noFill/>
          <a:ln>
            <a:noFill/>
          </a:ln>
        </p:spPr>
      </p:pic>
      <p:sp>
        <p:nvSpPr>
          <p:cNvPr id="793" name="Google Shape;793;p88"/>
          <p:cNvSpPr txBox="1"/>
          <p:nvPr/>
        </p:nvSpPr>
        <p:spPr>
          <a:xfrm>
            <a:off x="4519000" y="4410425"/>
            <a:ext cx="4006200" cy="5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150">
                <a:solidFill>
                  <a:srgbClr val="EBEBEB"/>
                </a:solidFill>
                <a:latin typeface="Montserrat Medium"/>
                <a:ea typeface="Montserrat Medium"/>
                <a:cs typeface="Montserrat Medium"/>
                <a:sym typeface="Montserrat Medium"/>
              </a:rPr>
              <a:t>Dùng USEREF: Mỗi lần cập nhật giá trị current thì component không bị render lại</a:t>
            </a:r>
            <a:endParaRPr i="1" sz="1150">
              <a:solidFill>
                <a:srgbClr val="EBEBEB"/>
              </a:solidFill>
              <a:latin typeface="Montserrat Medium"/>
              <a:ea typeface="Montserrat Medium"/>
              <a:cs typeface="Montserrat Medium"/>
              <a:sym typeface="Montserrat Medium"/>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9"/>
          <p:cNvSpPr txBox="1"/>
          <p:nvPr/>
        </p:nvSpPr>
        <p:spPr>
          <a:xfrm>
            <a:off x="141925" y="76525"/>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ĐỊNH NGHĨA</a:t>
            </a:r>
            <a:endParaRPr b="1" u="sng">
              <a:solidFill>
                <a:schemeClr val="accent2"/>
              </a:solidFill>
              <a:latin typeface="Montserrat"/>
              <a:ea typeface="Montserrat"/>
              <a:cs typeface="Montserrat"/>
              <a:sym typeface="Montserrat"/>
            </a:endParaRPr>
          </a:p>
        </p:txBody>
      </p:sp>
      <p:sp>
        <p:nvSpPr>
          <p:cNvPr id="799" name="Google Shape;799;p89"/>
          <p:cNvSpPr txBox="1"/>
          <p:nvPr/>
        </p:nvSpPr>
        <p:spPr>
          <a:xfrm>
            <a:off x="243550" y="2957900"/>
            <a:ext cx="38346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150">
                <a:solidFill>
                  <a:srgbClr val="EBEBEB"/>
                </a:solidFill>
                <a:latin typeface="Montserrat Medium"/>
                <a:ea typeface="Montserrat Medium"/>
                <a:cs typeface="Montserrat Medium"/>
                <a:sym typeface="Montserrat Medium"/>
              </a:rPr>
              <a:t>Dùng ref truy xuất tới thành phần dom</a:t>
            </a:r>
            <a:endParaRPr i="1" sz="1150">
              <a:solidFill>
                <a:srgbClr val="EBEBEB"/>
              </a:solidFill>
              <a:latin typeface="Montserrat Medium"/>
              <a:ea typeface="Montserrat Medium"/>
              <a:cs typeface="Montserrat Medium"/>
              <a:sym typeface="Montserrat Medium"/>
            </a:endParaRPr>
          </a:p>
        </p:txBody>
      </p:sp>
      <p:pic>
        <p:nvPicPr>
          <p:cNvPr id="800" name="Google Shape;800;p89"/>
          <p:cNvPicPr preferRelativeResize="0"/>
          <p:nvPr/>
        </p:nvPicPr>
        <p:blipFill rotWithShape="1">
          <a:blip r:embed="rId3">
            <a:alphaModFix/>
          </a:blip>
          <a:srcRect b="12481" l="7258" r="7344" t="12421"/>
          <a:stretch/>
        </p:blipFill>
        <p:spPr>
          <a:xfrm>
            <a:off x="243550" y="540000"/>
            <a:ext cx="4246250" cy="2354624"/>
          </a:xfrm>
          <a:prstGeom prst="rect">
            <a:avLst/>
          </a:prstGeom>
          <a:noFill/>
          <a:ln>
            <a:noFill/>
          </a:ln>
        </p:spPr>
      </p:pic>
      <p:pic>
        <p:nvPicPr>
          <p:cNvPr id="801" name="Google Shape;801;p89"/>
          <p:cNvPicPr preferRelativeResize="0"/>
          <p:nvPr/>
        </p:nvPicPr>
        <p:blipFill rotWithShape="1">
          <a:blip r:embed="rId4">
            <a:alphaModFix/>
          </a:blip>
          <a:srcRect b="10415" l="6665" r="7327" t="12028"/>
          <a:stretch/>
        </p:blipFill>
        <p:spPr>
          <a:xfrm>
            <a:off x="4944725" y="557863"/>
            <a:ext cx="3834599" cy="2318895"/>
          </a:xfrm>
          <a:prstGeom prst="rect">
            <a:avLst/>
          </a:prstGeom>
          <a:noFill/>
          <a:ln>
            <a:noFill/>
          </a:ln>
        </p:spPr>
      </p:pic>
      <p:sp>
        <p:nvSpPr>
          <p:cNvPr id="802" name="Google Shape;802;p89"/>
          <p:cNvSpPr txBox="1"/>
          <p:nvPr/>
        </p:nvSpPr>
        <p:spPr>
          <a:xfrm>
            <a:off x="4944725" y="3034475"/>
            <a:ext cx="38346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150">
                <a:solidFill>
                  <a:srgbClr val="EBEBEB"/>
                </a:solidFill>
                <a:latin typeface="Montserrat Medium"/>
                <a:ea typeface="Montserrat Medium"/>
                <a:cs typeface="Montserrat Medium"/>
                <a:sym typeface="Montserrat Medium"/>
              </a:rPr>
              <a:t>Dùng ref lắng nghe sự kiện click</a:t>
            </a:r>
            <a:endParaRPr i="1" sz="1150">
              <a:solidFill>
                <a:srgbClr val="EBEBEB"/>
              </a:solidFill>
              <a:latin typeface="Montserrat Medium"/>
              <a:ea typeface="Montserrat Medium"/>
              <a:cs typeface="Montserrat Medium"/>
              <a:sym typeface="Montserrat Medium"/>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0"/>
          <p:cNvSpPr txBox="1"/>
          <p:nvPr/>
        </p:nvSpPr>
        <p:spPr>
          <a:xfrm>
            <a:off x="1651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USE REF 01</a:t>
            </a:r>
            <a:endParaRPr b="1" u="sng">
              <a:solidFill>
                <a:schemeClr val="accent2"/>
              </a:solidFill>
              <a:latin typeface="Montserrat"/>
              <a:ea typeface="Montserrat"/>
              <a:cs typeface="Montserrat"/>
              <a:sym typeface="Montserrat"/>
            </a:endParaRPr>
          </a:p>
        </p:txBody>
      </p:sp>
      <p:sp>
        <p:nvSpPr>
          <p:cNvPr id="808" name="Google Shape;808;p90"/>
          <p:cNvSpPr txBox="1"/>
          <p:nvPr/>
        </p:nvSpPr>
        <p:spPr>
          <a:xfrm>
            <a:off x="12775" y="540000"/>
            <a:ext cx="8440200" cy="8196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Chương trình tự động focus vào khung input khi load trang</a:t>
            </a:r>
            <a:endParaRPr sz="1250">
              <a:solidFill>
                <a:schemeClr val="lt1"/>
              </a:solidFill>
              <a:latin typeface="Montserrat Medium"/>
              <a:ea typeface="Montserrat Medium"/>
              <a:cs typeface="Montserrat Medium"/>
              <a:sym typeface="Montserrat Medium"/>
            </a:endParaRPr>
          </a:p>
          <a:p>
            <a:pPr indent="-307975" lvl="0" marL="457200" rtl="0" algn="l">
              <a:lnSpc>
                <a:spcPct val="115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Khi nhập thông tin enter thì sẽ tạo thêm danh sách món ăn sau đó tự focus lại input và xóa dữ liệu cũ đi</a:t>
            </a:r>
            <a:endParaRPr sz="1250">
              <a:solidFill>
                <a:schemeClr val="lt1"/>
              </a:solidFill>
              <a:latin typeface="Montserrat Medium"/>
              <a:ea typeface="Montserrat Medium"/>
              <a:cs typeface="Montserrat Medium"/>
              <a:sym typeface="Montserrat Medium"/>
            </a:endParaRPr>
          </a:p>
        </p:txBody>
      </p:sp>
      <p:pic>
        <p:nvPicPr>
          <p:cNvPr id="809" name="Google Shape;809;p90"/>
          <p:cNvPicPr preferRelativeResize="0"/>
          <p:nvPr/>
        </p:nvPicPr>
        <p:blipFill>
          <a:blip r:embed="rId3">
            <a:alphaModFix/>
          </a:blip>
          <a:stretch>
            <a:fillRect/>
          </a:stretch>
        </p:blipFill>
        <p:spPr>
          <a:xfrm>
            <a:off x="165175" y="1492125"/>
            <a:ext cx="6353175" cy="3438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1"/>
          <p:cNvSpPr txBox="1"/>
          <p:nvPr/>
        </p:nvSpPr>
        <p:spPr>
          <a:xfrm>
            <a:off x="1651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USE REF 02</a:t>
            </a:r>
            <a:endParaRPr b="1" u="sng">
              <a:solidFill>
                <a:schemeClr val="accent2"/>
              </a:solidFill>
              <a:latin typeface="Montserrat"/>
              <a:ea typeface="Montserrat"/>
              <a:cs typeface="Montserrat"/>
              <a:sym typeface="Montserrat"/>
            </a:endParaRPr>
          </a:p>
        </p:txBody>
      </p:sp>
      <p:sp>
        <p:nvSpPr>
          <p:cNvPr id="815" name="Google Shape;815;p91"/>
          <p:cNvSpPr txBox="1"/>
          <p:nvPr/>
        </p:nvSpPr>
        <p:spPr>
          <a:xfrm>
            <a:off x="12775" y="5400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   Click mở sidebar và click bên ngoài có thể tắt sidebar</a:t>
            </a:r>
            <a:endParaRPr sz="1250">
              <a:solidFill>
                <a:schemeClr val="lt1"/>
              </a:solidFill>
              <a:latin typeface="Montserrat Medium"/>
              <a:ea typeface="Montserrat Medium"/>
              <a:cs typeface="Montserrat Medium"/>
              <a:sym typeface="Montserrat Medium"/>
            </a:endParaRPr>
          </a:p>
        </p:txBody>
      </p:sp>
      <p:pic>
        <p:nvPicPr>
          <p:cNvPr id="816" name="Google Shape;816;p91"/>
          <p:cNvPicPr preferRelativeResize="0"/>
          <p:nvPr/>
        </p:nvPicPr>
        <p:blipFill>
          <a:blip r:embed="rId3">
            <a:alphaModFix/>
          </a:blip>
          <a:stretch>
            <a:fillRect/>
          </a:stretch>
        </p:blipFill>
        <p:spPr>
          <a:xfrm>
            <a:off x="239900" y="988975"/>
            <a:ext cx="4117099" cy="39729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92"/>
          <p:cNvSpPr txBox="1"/>
          <p:nvPr/>
        </p:nvSpPr>
        <p:spPr>
          <a:xfrm>
            <a:off x="1651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USE REF 03</a:t>
            </a:r>
            <a:endParaRPr b="1" u="sng">
              <a:solidFill>
                <a:schemeClr val="accent2"/>
              </a:solidFill>
              <a:latin typeface="Montserrat"/>
              <a:ea typeface="Montserrat"/>
              <a:cs typeface="Montserrat"/>
              <a:sym typeface="Montserrat"/>
            </a:endParaRPr>
          </a:p>
        </p:txBody>
      </p:sp>
      <p:sp>
        <p:nvSpPr>
          <p:cNvPr id="822" name="Google Shape;822;p92"/>
          <p:cNvSpPr txBox="1"/>
          <p:nvPr/>
        </p:nvSpPr>
        <p:spPr>
          <a:xfrm>
            <a:off x="165175" y="540000"/>
            <a:ext cx="8440200" cy="59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Cho đoạn HTML bên dưới biểu hiện cho việc bài viết load từ database lên sau này. Thực hiện thêm toàn bộ thẻ a bên trong detail-content có thuộc tính mở tab mới</a:t>
            </a:r>
            <a:endParaRPr sz="1250">
              <a:solidFill>
                <a:schemeClr val="lt1"/>
              </a:solidFill>
              <a:latin typeface="Montserrat Medium"/>
              <a:ea typeface="Montserrat Medium"/>
              <a:cs typeface="Montserrat Medium"/>
              <a:sym typeface="Montserrat Medium"/>
            </a:endParaRPr>
          </a:p>
        </p:txBody>
      </p:sp>
      <p:pic>
        <p:nvPicPr>
          <p:cNvPr id="823" name="Google Shape;823;p92"/>
          <p:cNvPicPr preferRelativeResize="0"/>
          <p:nvPr/>
        </p:nvPicPr>
        <p:blipFill>
          <a:blip r:embed="rId3">
            <a:alphaModFix/>
          </a:blip>
          <a:stretch>
            <a:fillRect/>
          </a:stretch>
        </p:blipFill>
        <p:spPr>
          <a:xfrm>
            <a:off x="152400" y="1138200"/>
            <a:ext cx="5623455" cy="3852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3"/>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sz="2500"/>
              <a:t>USECONTEXT</a:t>
            </a:r>
            <a:endParaRPr sz="2500"/>
          </a:p>
        </p:txBody>
      </p:sp>
      <p:sp>
        <p:nvSpPr>
          <p:cNvPr id="829" name="Google Shape;829;p93"/>
          <p:cNvSpPr txBox="1"/>
          <p:nvPr>
            <p:ph idx="2" type="title"/>
          </p:nvPr>
        </p:nvSpPr>
        <p:spPr>
          <a:xfrm>
            <a:off x="454800" y="19257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BUỔI 11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1"/>
          <p:cNvSpPr txBox="1"/>
          <p:nvPr/>
        </p:nvSpPr>
        <p:spPr>
          <a:xfrm>
            <a:off x="37275" y="93200"/>
            <a:ext cx="4996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700"/>
              </a:spcAft>
              <a:buNone/>
            </a:pPr>
            <a:r>
              <a:rPr lang="en" sz="1250">
                <a:solidFill>
                  <a:srgbClr val="F8F8F2"/>
                </a:solidFill>
                <a:latin typeface="Montserrat Medium"/>
                <a:ea typeface="Montserrat Medium"/>
                <a:cs typeface="Montserrat Medium"/>
                <a:sym typeface="Montserrat Medium"/>
              </a:rPr>
              <a:t>   </a:t>
            </a:r>
            <a:r>
              <a:rPr b="1" lang="en" sz="1250">
                <a:solidFill>
                  <a:srgbClr val="F8F8F2"/>
                </a:solidFill>
                <a:latin typeface="Montserrat"/>
                <a:ea typeface="Montserrat"/>
                <a:cs typeface="Montserrat"/>
                <a:sym typeface="Montserrat"/>
              </a:rPr>
              <a:t>Arrow function:</a:t>
            </a:r>
            <a:r>
              <a:rPr lang="en" sz="1250">
                <a:solidFill>
                  <a:srgbClr val="F8F8F2"/>
                </a:solidFill>
                <a:latin typeface="Montserrat Medium"/>
                <a:ea typeface="Montserrat Medium"/>
                <a:cs typeface="Montserrat Medium"/>
                <a:sym typeface="Montserrat Medium"/>
              </a:rPr>
              <a:t> là anonymous function (ES6)</a:t>
            </a:r>
            <a:endParaRPr sz="1250">
              <a:solidFill>
                <a:srgbClr val="F8F8F2"/>
              </a:solidFill>
              <a:latin typeface="Montserrat Medium"/>
              <a:ea typeface="Montserrat Medium"/>
              <a:cs typeface="Montserrat Medium"/>
              <a:sym typeface="Montserrat Medium"/>
            </a:endParaRPr>
          </a:p>
        </p:txBody>
      </p:sp>
      <p:sp>
        <p:nvSpPr>
          <p:cNvPr id="373" name="Google Shape;373;p31"/>
          <p:cNvSpPr txBox="1"/>
          <p:nvPr/>
        </p:nvSpPr>
        <p:spPr>
          <a:xfrm>
            <a:off x="232950" y="540000"/>
            <a:ext cx="8592900" cy="2493600"/>
          </a:xfrm>
          <a:prstGeom prst="rect">
            <a:avLst/>
          </a:prstGeom>
          <a:solidFill>
            <a:srgbClr val="282A3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//Normal function</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square = </a:t>
            </a:r>
            <a:r>
              <a:rPr lang="en" sz="1250">
                <a:solidFill>
                  <a:srgbClr val="569CD6"/>
                </a:solidFill>
                <a:latin typeface="Courier New"/>
                <a:ea typeface="Courier New"/>
                <a:cs typeface="Courier New"/>
                <a:sym typeface="Courier New"/>
              </a:rPr>
              <a:t>function</a:t>
            </a:r>
            <a:r>
              <a:rPr lang="en" sz="1250">
                <a:solidFill>
                  <a:srgbClr val="F8F8F2"/>
                </a:solidFill>
                <a:latin typeface="Courier New"/>
                <a:ea typeface="Courier New"/>
                <a:cs typeface="Courier New"/>
                <a:sym typeface="Courier New"/>
              </a:rPr>
              <a:t> (</a:t>
            </a:r>
            <a:r>
              <a:rPr lang="en" sz="1250">
                <a:solidFill>
                  <a:srgbClr val="DCDCDC"/>
                </a:solidFill>
                <a:latin typeface="Courier New"/>
                <a:ea typeface="Courier New"/>
                <a:cs typeface="Courier New"/>
                <a:sym typeface="Courier New"/>
              </a:rPr>
              <a:t>x</a:t>
            </a:r>
            <a:r>
              <a:rPr lang="en"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F8F8F2"/>
                </a:solidFill>
                <a:latin typeface="Courier New"/>
                <a:ea typeface="Courier New"/>
                <a:cs typeface="Courier New"/>
                <a:sym typeface="Courier New"/>
              </a:rPr>
              <a:t>    </a:t>
            </a:r>
            <a:r>
              <a:rPr lang="en" sz="1250">
                <a:solidFill>
                  <a:srgbClr val="569CD6"/>
                </a:solidFill>
                <a:latin typeface="Courier New"/>
                <a:ea typeface="Courier New"/>
                <a:cs typeface="Courier New"/>
                <a:sym typeface="Courier New"/>
              </a:rPr>
              <a:t>return</a:t>
            </a:r>
            <a:r>
              <a:rPr lang="en" sz="1250">
                <a:solidFill>
                  <a:srgbClr val="F8F8F2"/>
                </a:solidFill>
                <a:latin typeface="Courier New"/>
                <a:ea typeface="Courier New"/>
                <a:cs typeface="Courier New"/>
                <a:sym typeface="Courier New"/>
              </a:rPr>
              <a:t> x * x;</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//arrow function</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a:t>
            </a:r>
            <a:r>
              <a:rPr lang="en" sz="1250">
                <a:solidFill>
                  <a:srgbClr val="DCDCDC"/>
                </a:solidFill>
                <a:latin typeface="Courier New"/>
                <a:ea typeface="Courier New"/>
                <a:cs typeface="Courier New"/>
                <a:sym typeface="Courier New"/>
              </a:rPr>
              <a:t>square</a:t>
            </a:r>
            <a:r>
              <a:rPr lang="en" sz="1250">
                <a:solidFill>
                  <a:srgbClr val="F8F8F2"/>
                </a:solidFill>
                <a:latin typeface="Courier New"/>
                <a:ea typeface="Courier New"/>
                <a:cs typeface="Courier New"/>
                <a:sym typeface="Courier New"/>
              </a:rPr>
              <a:t> = (</a:t>
            </a:r>
            <a:r>
              <a:rPr lang="en" sz="1250">
                <a:solidFill>
                  <a:srgbClr val="DCDCDC"/>
                </a:solidFill>
                <a:latin typeface="Courier New"/>
                <a:ea typeface="Courier New"/>
                <a:cs typeface="Courier New"/>
                <a:sym typeface="Courier New"/>
              </a:rPr>
              <a:t>x</a:t>
            </a:r>
            <a:r>
              <a:rPr lang="en" sz="1250">
                <a:solidFill>
                  <a:srgbClr val="F8F8F2"/>
                </a:solidFill>
                <a:latin typeface="Courier New"/>
                <a:ea typeface="Courier New"/>
                <a:cs typeface="Courier New"/>
                <a:sym typeface="Courier New"/>
              </a:rPr>
              <a:t>) =&gt; {</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F8F8F2"/>
                </a:solidFill>
                <a:latin typeface="Courier New"/>
                <a:ea typeface="Courier New"/>
                <a:cs typeface="Courier New"/>
                <a:sym typeface="Courier New"/>
              </a:rPr>
              <a:t>    </a:t>
            </a:r>
            <a:r>
              <a:rPr lang="en" sz="1250">
                <a:solidFill>
                  <a:srgbClr val="569CD6"/>
                </a:solidFill>
                <a:latin typeface="Courier New"/>
                <a:ea typeface="Courier New"/>
                <a:cs typeface="Courier New"/>
                <a:sym typeface="Courier New"/>
              </a:rPr>
              <a:t>return</a:t>
            </a:r>
            <a:r>
              <a:rPr lang="en" sz="1250">
                <a:solidFill>
                  <a:srgbClr val="F8F8F2"/>
                </a:solidFill>
                <a:latin typeface="Courier New"/>
                <a:ea typeface="Courier New"/>
                <a:cs typeface="Courier New"/>
                <a:sym typeface="Courier New"/>
              </a:rPr>
              <a:t> x * x;</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i="1" lang="en" sz="1250">
                <a:solidFill>
                  <a:srgbClr val="57A64A"/>
                </a:solidFill>
                <a:latin typeface="Courier New"/>
                <a:ea typeface="Courier New"/>
                <a:cs typeface="Courier New"/>
                <a:sym typeface="Courier New"/>
              </a:rPr>
              <a:t>//rút gọn arrow function</a:t>
            </a:r>
            <a:endParaRPr sz="1250">
              <a:solidFill>
                <a:srgbClr val="F8F8F2"/>
              </a:solidFill>
              <a:latin typeface="Courier New"/>
              <a:ea typeface="Courier New"/>
              <a:cs typeface="Courier New"/>
              <a:sym typeface="Courier New"/>
            </a:endParaRPr>
          </a:p>
          <a:p>
            <a:pPr indent="0" lvl="0" marL="0" rtl="0" algn="l">
              <a:spcBef>
                <a:spcPts val="0"/>
              </a:spcBef>
              <a:spcAft>
                <a:spcPts val="0"/>
              </a:spcAft>
              <a:buNone/>
            </a:pPr>
            <a:r>
              <a:rPr lang="en" sz="1250">
                <a:solidFill>
                  <a:srgbClr val="569CD6"/>
                </a:solidFill>
                <a:latin typeface="Courier New"/>
                <a:ea typeface="Courier New"/>
                <a:cs typeface="Courier New"/>
                <a:sym typeface="Courier New"/>
              </a:rPr>
              <a:t>const</a:t>
            </a:r>
            <a:r>
              <a:rPr lang="en" sz="1250">
                <a:solidFill>
                  <a:srgbClr val="F8F8F2"/>
                </a:solidFill>
                <a:latin typeface="Courier New"/>
                <a:ea typeface="Courier New"/>
                <a:cs typeface="Courier New"/>
                <a:sym typeface="Courier New"/>
              </a:rPr>
              <a:t> </a:t>
            </a:r>
            <a:r>
              <a:rPr lang="en" sz="1250">
                <a:solidFill>
                  <a:srgbClr val="DCDCDC"/>
                </a:solidFill>
                <a:latin typeface="Courier New"/>
                <a:ea typeface="Courier New"/>
                <a:cs typeface="Courier New"/>
                <a:sym typeface="Courier New"/>
              </a:rPr>
              <a:t>square</a:t>
            </a:r>
            <a:r>
              <a:rPr lang="en" sz="1250">
                <a:solidFill>
                  <a:srgbClr val="F8F8F2"/>
                </a:solidFill>
                <a:latin typeface="Courier New"/>
                <a:ea typeface="Courier New"/>
                <a:cs typeface="Courier New"/>
                <a:sym typeface="Courier New"/>
              </a:rPr>
              <a:t> = (</a:t>
            </a:r>
            <a:r>
              <a:rPr lang="en" sz="1250">
                <a:solidFill>
                  <a:srgbClr val="DCDCDC"/>
                </a:solidFill>
                <a:latin typeface="Courier New"/>
                <a:ea typeface="Courier New"/>
                <a:cs typeface="Courier New"/>
                <a:sym typeface="Courier New"/>
              </a:rPr>
              <a:t>x</a:t>
            </a:r>
            <a:r>
              <a:rPr lang="en" sz="1250">
                <a:solidFill>
                  <a:srgbClr val="F8F8F2"/>
                </a:solidFill>
                <a:latin typeface="Courier New"/>
                <a:ea typeface="Courier New"/>
                <a:cs typeface="Courier New"/>
                <a:sym typeface="Courier New"/>
              </a:rPr>
              <a:t>) =&gt; x * x;</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4"/>
          <p:cNvSpPr txBox="1"/>
          <p:nvPr/>
        </p:nvSpPr>
        <p:spPr>
          <a:xfrm>
            <a:off x="141925" y="76525"/>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ĐỊNH NGHĨA </a:t>
            </a:r>
            <a:endParaRPr b="1" u="sng">
              <a:solidFill>
                <a:schemeClr val="accent2"/>
              </a:solidFill>
              <a:latin typeface="Montserrat"/>
              <a:ea typeface="Montserrat"/>
              <a:cs typeface="Montserrat"/>
              <a:sym typeface="Montserrat"/>
            </a:endParaRPr>
          </a:p>
        </p:txBody>
      </p:sp>
      <p:sp>
        <p:nvSpPr>
          <p:cNvPr id="835" name="Google Shape;835;p94"/>
          <p:cNvSpPr txBox="1"/>
          <p:nvPr/>
        </p:nvSpPr>
        <p:spPr>
          <a:xfrm>
            <a:off x="141925" y="400525"/>
            <a:ext cx="8440200" cy="81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Các state trong react thường xuyên truyền từ component cha xuống component con thông qua props. Và sẽ có những component trung gian không có nhu cầu nhận props ấy nên chúng ta sử dụng content để có thể truyền dữ liệu thoải mái từ cha xuống các con</a:t>
            </a:r>
            <a:endParaRPr sz="1250">
              <a:solidFill>
                <a:schemeClr val="lt1"/>
              </a:solidFill>
              <a:latin typeface="Montserrat Medium"/>
              <a:ea typeface="Montserrat Medium"/>
              <a:cs typeface="Montserrat Medium"/>
              <a:sym typeface="Montserrat Medium"/>
            </a:endParaRPr>
          </a:p>
        </p:txBody>
      </p:sp>
      <p:pic>
        <p:nvPicPr>
          <p:cNvPr id="836" name="Google Shape;836;p94"/>
          <p:cNvPicPr preferRelativeResize="0"/>
          <p:nvPr/>
        </p:nvPicPr>
        <p:blipFill>
          <a:blip r:embed="rId3">
            <a:alphaModFix/>
          </a:blip>
          <a:stretch>
            <a:fillRect/>
          </a:stretch>
        </p:blipFill>
        <p:spPr>
          <a:xfrm>
            <a:off x="260950" y="1331800"/>
            <a:ext cx="2164296" cy="1336446"/>
          </a:xfrm>
          <a:prstGeom prst="rect">
            <a:avLst/>
          </a:prstGeom>
          <a:noFill/>
          <a:ln>
            <a:noFill/>
          </a:ln>
        </p:spPr>
      </p:pic>
      <p:pic>
        <p:nvPicPr>
          <p:cNvPr id="837" name="Google Shape;837;p94"/>
          <p:cNvPicPr preferRelativeResize="0"/>
          <p:nvPr/>
        </p:nvPicPr>
        <p:blipFill>
          <a:blip r:embed="rId4">
            <a:alphaModFix/>
          </a:blip>
          <a:stretch>
            <a:fillRect/>
          </a:stretch>
        </p:blipFill>
        <p:spPr>
          <a:xfrm>
            <a:off x="2527426" y="1331800"/>
            <a:ext cx="3109524" cy="1336446"/>
          </a:xfrm>
          <a:prstGeom prst="rect">
            <a:avLst/>
          </a:prstGeom>
          <a:noFill/>
          <a:ln>
            <a:noFill/>
          </a:ln>
        </p:spPr>
      </p:pic>
      <p:pic>
        <p:nvPicPr>
          <p:cNvPr id="838" name="Google Shape;838;p94"/>
          <p:cNvPicPr preferRelativeResize="0"/>
          <p:nvPr/>
        </p:nvPicPr>
        <p:blipFill>
          <a:blip r:embed="rId5">
            <a:alphaModFix/>
          </a:blip>
          <a:stretch>
            <a:fillRect/>
          </a:stretch>
        </p:blipFill>
        <p:spPr>
          <a:xfrm>
            <a:off x="260950" y="2771425"/>
            <a:ext cx="3052230" cy="1499718"/>
          </a:xfrm>
          <a:prstGeom prst="rect">
            <a:avLst/>
          </a:prstGeom>
          <a:noFill/>
          <a:ln>
            <a:noFill/>
          </a:ln>
        </p:spPr>
      </p:pic>
      <p:pic>
        <p:nvPicPr>
          <p:cNvPr id="839" name="Google Shape;839;p94"/>
          <p:cNvPicPr preferRelativeResize="0"/>
          <p:nvPr/>
        </p:nvPicPr>
        <p:blipFill>
          <a:blip r:embed="rId6">
            <a:alphaModFix/>
          </a:blip>
          <a:stretch>
            <a:fillRect/>
          </a:stretch>
        </p:blipFill>
        <p:spPr>
          <a:xfrm>
            <a:off x="3474072" y="2771425"/>
            <a:ext cx="1606967" cy="1499726"/>
          </a:xfrm>
          <a:prstGeom prst="rect">
            <a:avLst/>
          </a:prstGeom>
          <a:noFill/>
          <a:ln>
            <a:noFill/>
          </a:ln>
        </p:spPr>
      </p:pic>
      <p:sp>
        <p:nvSpPr>
          <p:cNvPr id="840" name="Google Shape;840;p94"/>
          <p:cNvSpPr txBox="1"/>
          <p:nvPr/>
        </p:nvSpPr>
        <p:spPr>
          <a:xfrm>
            <a:off x="260950" y="4433750"/>
            <a:ext cx="8394300" cy="565200"/>
          </a:xfrm>
          <a:prstGeom prst="rect">
            <a:avLst/>
          </a:prstGeom>
          <a:solidFill>
            <a:srgbClr val="14152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150">
                <a:solidFill>
                  <a:schemeClr val="lt1"/>
                </a:solidFill>
                <a:latin typeface="Montserrat Medium"/>
                <a:ea typeface="Montserrat Medium"/>
                <a:cs typeface="Montserrat Medium"/>
                <a:sym typeface="Montserrat Medium"/>
              </a:rPr>
              <a:t>Chúng ta sẽ có 3 component và sẽ xử lý 1 yêu cầu là khi click button toggle ở component DarkMode thì thẻ p ở component Paragraph sẽ chuyển toggle background đen. Ok chúng ta thử dùng useState và props xem</a:t>
            </a:r>
            <a:endParaRPr i="1" sz="115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5"/>
          <p:cNvSpPr txBox="1"/>
          <p:nvPr/>
        </p:nvSpPr>
        <p:spPr>
          <a:xfrm>
            <a:off x="152400" y="3444325"/>
            <a:ext cx="8394300" cy="565200"/>
          </a:xfrm>
          <a:prstGeom prst="rect">
            <a:avLst/>
          </a:prstGeom>
          <a:solidFill>
            <a:srgbClr val="14152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150">
                <a:solidFill>
                  <a:schemeClr val="lt1"/>
                </a:solidFill>
                <a:latin typeface="Montserrat Medium"/>
                <a:ea typeface="Montserrat Medium"/>
                <a:cs typeface="Montserrat Medium"/>
                <a:sym typeface="Montserrat Medium"/>
              </a:rPr>
              <a:t>Vấn đề đặt ra là chúng ta muốn truyền 1 props tới component Paragragh nhưng phải thông qua component trung gian là BoxContent. Đều đó rất mất thời gian và không cần thiết</a:t>
            </a:r>
            <a:endParaRPr i="1" sz="1150">
              <a:solidFill>
                <a:schemeClr val="lt1"/>
              </a:solidFill>
              <a:latin typeface="Montserrat Medium"/>
              <a:ea typeface="Montserrat Medium"/>
              <a:cs typeface="Montserrat Medium"/>
              <a:sym typeface="Montserrat Medium"/>
            </a:endParaRPr>
          </a:p>
        </p:txBody>
      </p:sp>
      <p:pic>
        <p:nvPicPr>
          <p:cNvPr id="846" name="Google Shape;846;p95"/>
          <p:cNvPicPr preferRelativeResize="0"/>
          <p:nvPr/>
        </p:nvPicPr>
        <p:blipFill>
          <a:blip r:embed="rId3">
            <a:alphaModFix/>
          </a:blip>
          <a:stretch>
            <a:fillRect/>
          </a:stretch>
        </p:blipFill>
        <p:spPr>
          <a:xfrm>
            <a:off x="152400" y="152400"/>
            <a:ext cx="4693475" cy="1540200"/>
          </a:xfrm>
          <a:prstGeom prst="rect">
            <a:avLst/>
          </a:prstGeom>
          <a:noFill/>
          <a:ln>
            <a:noFill/>
          </a:ln>
        </p:spPr>
      </p:pic>
      <p:pic>
        <p:nvPicPr>
          <p:cNvPr id="847" name="Google Shape;847;p95"/>
          <p:cNvPicPr preferRelativeResize="0"/>
          <p:nvPr/>
        </p:nvPicPr>
        <p:blipFill>
          <a:blip r:embed="rId4">
            <a:alphaModFix/>
          </a:blip>
          <a:stretch>
            <a:fillRect/>
          </a:stretch>
        </p:blipFill>
        <p:spPr>
          <a:xfrm>
            <a:off x="152400" y="1845000"/>
            <a:ext cx="4693476" cy="1446915"/>
          </a:xfrm>
          <a:prstGeom prst="rect">
            <a:avLst/>
          </a:prstGeom>
          <a:noFill/>
          <a:ln>
            <a:noFill/>
          </a:ln>
        </p:spPr>
      </p:pic>
      <p:pic>
        <p:nvPicPr>
          <p:cNvPr id="848" name="Google Shape;848;p95"/>
          <p:cNvPicPr preferRelativeResize="0"/>
          <p:nvPr/>
        </p:nvPicPr>
        <p:blipFill>
          <a:blip r:embed="rId5">
            <a:alphaModFix/>
          </a:blip>
          <a:stretch>
            <a:fillRect/>
          </a:stretch>
        </p:blipFill>
        <p:spPr>
          <a:xfrm>
            <a:off x="4998275" y="152400"/>
            <a:ext cx="3993325" cy="259203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6"/>
          <p:cNvSpPr txBox="1"/>
          <p:nvPr/>
        </p:nvSpPr>
        <p:spPr>
          <a:xfrm>
            <a:off x="141925" y="76525"/>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SỬ DỤNG CONTEXT</a:t>
            </a:r>
            <a:endParaRPr b="1" u="sng">
              <a:solidFill>
                <a:schemeClr val="accent2"/>
              </a:solidFill>
              <a:latin typeface="Montserrat"/>
              <a:ea typeface="Montserrat"/>
              <a:cs typeface="Montserrat"/>
              <a:sym typeface="Montserrat"/>
            </a:endParaRPr>
          </a:p>
        </p:txBody>
      </p:sp>
      <p:sp>
        <p:nvSpPr>
          <p:cNvPr id="854" name="Google Shape;854;p96"/>
          <p:cNvSpPr txBox="1"/>
          <p:nvPr/>
        </p:nvSpPr>
        <p:spPr>
          <a:xfrm>
            <a:off x="141925" y="400525"/>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Lưu ý khi tạo 1 context sẽ có 3 quy trình: 1. CreateContext, Provider và </a:t>
            </a:r>
            <a:r>
              <a:rPr lang="en" sz="1250">
                <a:solidFill>
                  <a:schemeClr val="lt1"/>
                </a:solidFill>
                <a:latin typeface="Montserrat Medium"/>
                <a:ea typeface="Montserrat Medium"/>
                <a:cs typeface="Montserrat Medium"/>
                <a:sym typeface="Montserrat Medium"/>
              </a:rPr>
              <a:t>consumer</a:t>
            </a:r>
            <a:endParaRPr sz="1250">
              <a:solidFill>
                <a:schemeClr val="lt1"/>
              </a:solidFill>
              <a:latin typeface="Montserrat Medium"/>
              <a:ea typeface="Montserrat Medium"/>
              <a:cs typeface="Montserrat Medium"/>
              <a:sym typeface="Montserrat Medium"/>
            </a:endParaRPr>
          </a:p>
        </p:txBody>
      </p:sp>
      <p:sp>
        <p:nvSpPr>
          <p:cNvPr id="855" name="Google Shape;855;p96"/>
          <p:cNvSpPr txBox="1"/>
          <p:nvPr/>
        </p:nvSpPr>
        <p:spPr>
          <a:xfrm>
            <a:off x="141925" y="91935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1. </a:t>
            </a:r>
            <a:r>
              <a:rPr lang="en" sz="1250">
                <a:solidFill>
                  <a:schemeClr val="lt1"/>
                </a:solidFill>
                <a:latin typeface="Montserrat Medium"/>
                <a:ea typeface="Montserrat Medium"/>
                <a:cs typeface="Montserrat Medium"/>
                <a:sym typeface="Montserrat Medium"/>
              </a:rPr>
              <a:t>Tạo 1 file ThemeContext.js và createContext </a:t>
            </a:r>
            <a:endParaRPr sz="1250">
              <a:solidFill>
                <a:schemeClr val="lt1"/>
              </a:solidFill>
              <a:latin typeface="Montserrat Medium"/>
              <a:ea typeface="Montserrat Medium"/>
              <a:cs typeface="Montserrat Medium"/>
              <a:sym typeface="Montserrat Medium"/>
            </a:endParaRPr>
          </a:p>
        </p:txBody>
      </p:sp>
      <p:pic>
        <p:nvPicPr>
          <p:cNvPr id="856" name="Google Shape;856;p96"/>
          <p:cNvPicPr preferRelativeResize="0"/>
          <p:nvPr/>
        </p:nvPicPr>
        <p:blipFill rotWithShape="1">
          <a:blip r:embed="rId3">
            <a:alphaModFix/>
          </a:blip>
          <a:srcRect b="8535" l="5111" r="4570" t="8186"/>
          <a:stretch/>
        </p:blipFill>
        <p:spPr>
          <a:xfrm>
            <a:off x="255600" y="1296450"/>
            <a:ext cx="7312401" cy="3727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7"/>
          <p:cNvSpPr txBox="1"/>
          <p:nvPr/>
        </p:nvSpPr>
        <p:spPr>
          <a:xfrm>
            <a:off x="152400" y="1629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2. Gọi ThemeProvider bọc toàn bộ component muốn share dữ liệu</a:t>
            </a:r>
            <a:endParaRPr sz="1250">
              <a:solidFill>
                <a:schemeClr val="lt1"/>
              </a:solidFill>
              <a:latin typeface="Montserrat Medium"/>
              <a:ea typeface="Montserrat Medium"/>
              <a:cs typeface="Montserrat Medium"/>
              <a:sym typeface="Montserrat Medium"/>
            </a:endParaRPr>
          </a:p>
        </p:txBody>
      </p:sp>
      <p:pic>
        <p:nvPicPr>
          <p:cNvPr id="862" name="Google Shape;862;p97"/>
          <p:cNvPicPr preferRelativeResize="0"/>
          <p:nvPr/>
        </p:nvPicPr>
        <p:blipFill>
          <a:blip r:embed="rId3">
            <a:alphaModFix/>
          </a:blip>
          <a:stretch>
            <a:fillRect/>
          </a:stretch>
        </p:blipFill>
        <p:spPr>
          <a:xfrm>
            <a:off x="209550" y="724425"/>
            <a:ext cx="8724900" cy="30003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98"/>
          <p:cNvSpPr txBox="1"/>
          <p:nvPr/>
        </p:nvSpPr>
        <p:spPr>
          <a:xfrm>
            <a:off x="152400" y="1629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3. Gọi custom hook useTheme ra để lấy ra những value đã truyển qua provider</a:t>
            </a:r>
            <a:endParaRPr sz="1250">
              <a:solidFill>
                <a:schemeClr val="lt1"/>
              </a:solidFill>
              <a:latin typeface="Montserrat Medium"/>
              <a:ea typeface="Montserrat Medium"/>
              <a:cs typeface="Montserrat Medium"/>
              <a:sym typeface="Montserrat Medium"/>
            </a:endParaRPr>
          </a:p>
        </p:txBody>
      </p:sp>
      <p:pic>
        <p:nvPicPr>
          <p:cNvPr id="868" name="Google Shape;868;p98"/>
          <p:cNvPicPr preferRelativeResize="0"/>
          <p:nvPr/>
        </p:nvPicPr>
        <p:blipFill>
          <a:blip r:embed="rId3">
            <a:alphaModFix/>
          </a:blip>
          <a:stretch>
            <a:fillRect/>
          </a:stretch>
        </p:blipFill>
        <p:spPr>
          <a:xfrm>
            <a:off x="216425" y="668075"/>
            <a:ext cx="8496450" cy="35619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99"/>
          <p:cNvPicPr preferRelativeResize="0"/>
          <p:nvPr/>
        </p:nvPicPr>
        <p:blipFill>
          <a:blip r:embed="rId3">
            <a:alphaModFix/>
          </a:blip>
          <a:stretch>
            <a:fillRect/>
          </a:stretch>
        </p:blipFill>
        <p:spPr>
          <a:xfrm>
            <a:off x="212425" y="1859425"/>
            <a:ext cx="7464799" cy="3184701"/>
          </a:xfrm>
          <a:prstGeom prst="rect">
            <a:avLst/>
          </a:prstGeom>
          <a:noFill/>
          <a:ln>
            <a:noFill/>
          </a:ln>
        </p:spPr>
      </p:pic>
      <p:sp>
        <p:nvSpPr>
          <p:cNvPr id="874" name="Google Shape;874;p99"/>
          <p:cNvSpPr txBox="1"/>
          <p:nvPr/>
        </p:nvSpPr>
        <p:spPr>
          <a:xfrm>
            <a:off x="1651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BÀI TẬP USECONTEXT</a:t>
            </a:r>
            <a:endParaRPr b="1" u="sng">
              <a:solidFill>
                <a:schemeClr val="accent2"/>
              </a:solidFill>
              <a:latin typeface="Montserrat"/>
              <a:ea typeface="Montserrat"/>
              <a:cs typeface="Montserrat"/>
              <a:sym typeface="Montserrat"/>
            </a:endParaRPr>
          </a:p>
        </p:txBody>
      </p:sp>
      <p:sp>
        <p:nvSpPr>
          <p:cNvPr id="875" name="Google Shape;875;p99"/>
          <p:cNvSpPr txBox="1"/>
          <p:nvPr/>
        </p:nvSpPr>
        <p:spPr>
          <a:xfrm>
            <a:off x="165175" y="540000"/>
            <a:ext cx="8440200" cy="156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50">
                <a:solidFill>
                  <a:schemeClr val="lt1"/>
                </a:solidFill>
                <a:latin typeface="Montserrat Medium"/>
                <a:ea typeface="Montserrat Medium"/>
                <a:cs typeface="Montserrat Medium"/>
                <a:sym typeface="Montserrat Medium"/>
              </a:rPr>
              <a:t>Có 3 component: Header, CountNumber, Form</a:t>
            </a:r>
            <a:endParaRPr sz="1250">
              <a:solidFill>
                <a:schemeClr val="lt1"/>
              </a:solidFill>
              <a:latin typeface="Montserrat Medium"/>
              <a:ea typeface="Montserrat Medium"/>
              <a:cs typeface="Montserrat Medium"/>
              <a:sym typeface="Montserrat Medium"/>
            </a:endParaRPr>
          </a:p>
          <a:p>
            <a:pPr indent="-307975" lvl="0" marL="457200" rtl="0" algn="l">
              <a:lnSpc>
                <a:spcPct val="115000"/>
              </a:lnSpc>
              <a:spcBef>
                <a:spcPts val="120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Xử lý dark mode trên header</a:t>
            </a:r>
            <a:endParaRPr sz="1250">
              <a:solidFill>
                <a:schemeClr val="lt1"/>
              </a:solidFill>
              <a:latin typeface="Montserrat Medium"/>
              <a:ea typeface="Montserrat Medium"/>
              <a:cs typeface="Montserrat Medium"/>
              <a:sym typeface="Montserrat Medium"/>
            </a:endParaRPr>
          </a:p>
          <a:p>
            <a:pPr indent="-307975" lvl="0" marL="457200" rtl="0" algn="l">
              <a:lnSpc>
                <a:spcPct val="115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Xử lý count number</a:t>
            </a:r>
            <a:endParaRPr sz="1250">
              <a:solidFill>
                <a:schemeClr val="lt1"/>
              </a:solidFill>
              <a:latin typeface="Montserrat Medium"/>
              <a:ea typeface="Montserrat Medium"/>
              <a:cs typeface="Montserrat Medium"/>
              <a:sym typeface="Montserrat Medium"/>
            </a:endParaRPr>
          </a:p>
          <a:p>
            <a:pPr indent="-307975" lvl="0" marL="457200" rtl="0" algn="l">
              <a:lnSpc>
                <a:spcPct val="115000"/>
              </a:lnSpc>
              <a:spcBef>
                <a:spcPts val="0"/>
              </a:spcBef>
              <a:spcAft>
                <a:spcPts val="0"/>
              </a:spcAft>
              <a:buClr>
                <a:schemeClr val="lt1"/>
              </a:buClr>
              <a:buSzPts val="1250"/>
              <a:buFont typeface="Montserrat Medium"/>
              <a:buAutoNum type="arabicPeriod"/>
            </a:pPr>
            <a:r>
              <a:rPr lang="en" sz="1250">
                <a:solidFill>
                  <a:schemeClr val="lt1"/>
                </a:solidFill>
                <a:latin typeface="Montserrat Medium"/>
                <a:ea typeface="Montserrat Medium"/>
                <a:cs typeface="Montserrat Medium"/>
                <a:sym typeface="Montserrat Medium"/>
              </a:rPr>
              <a:t>Xử lý khi người dùng đăng nhập thì hiện welcome và lưu localStorage + logout</a:t>
            </a: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t/>
            </a:r>
            <a:endParaRPr sz="125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100"/>
          <p:cNvPicPr preferRelativeResize="0"/>
          <p:nvPr/>
        </p:nvPicPr>
        <p:blipFill>
          <a:blip r:embed="rId3">
            <a:alphaModFix/>
          </a:blip>
          <a:stretch>
            <a:fillRect/>
          </a:stretch>
        </p:blipFill>
        <p:spPr>
          <a:xfrm>
            <a:off x="152400" y="152400"/>
            <a:ext cx="4542573" cy="48386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01"/>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sz="2500"/>
              <a:t>Li xi</a:t>
            </a:r>
            <a:endParaRPr sz="2500"/>
          </a:p>
        </p:txBody>
      </p:sp>
      <p:sp>
        <p:nvSpPr>
          <p:cNvPr id="886" name="Google Shape;886;p101"/>
          <p:cNvSpPr txBox="1"/>
          <p:nvPr>
            <p:ph idx="2" type="title"/>
          </p:nvPr>
        </p:nvSpPr>
        <p:spPr>
          <a:xfrm>
            <a:off x="454800" y="19257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BUỔI 13</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2"/>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sz="2500"/>
              <a:t>REACT ROUTER</a:t>
            </a:r>
            <a:endParaRPr sz="2500"/>
          </a:p>
        </p:txBody>
      </p:sp>
      <p:sp>
        <p:nvSpPr>
          <p:cNvPr id="892" name="Google Shape;892;p102"/>
          <p:cNvSpPr txBox="1"/>
          <p:nvPr>
            <p:ph idx="2" type="title"/>
          </p:nvPr>
        </p:nvSpPr>
        <p:spPr>
          <a:xfrm>
            <a:off x="454800" y="19257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BUỔI 13</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3"/>
          <p:cNvSpPr txBox="1"/>
          <p:nvPr/>
        </p:nvSpPr>
        <p:spPr>
          <a:xfrm>
            <a:off x="141925" y="76525"/>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ĐỊNH NGHĨA </a:t>
            </a:r>
            <a:endParaRPr b="1" u="sng">
              <a:solidFill>
                <a:schemeClr val="accent2"/>
              </a:solidFill>
              <a:latin typeface="Montserrat"/>
              <a:ea typeface="Montserrat"/>
              <a:cs typeface="Montserrat"/>
              <a:sym typeface="Montserrat"/>
            </a:endParaRPr>
          </a:p>
        </p:txBody>
      </p:sp>
      <p:sp>
        <p:nvSpPr>
          <p:cNvPr id="898" name="Google Shape;898;p103"/>
          <p:cNvSpPr txBox="1"/>
          <p:nvPr/>
        </p:nvSpPr>
        <p:spPr>
          <a:xfrm>
            <a:off x="141925" y="400525"/>
            <a:ext cx="84402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50">
                <a:solidFill>
                  <a:schemeClr val="lt1"/>
                </a:solidFill>
                <a:latin typeface="Montserrat Medium"/>
                <a:ea typeface="Montserrat Medium"/>
                <a:cs typeface="Montserrat Medium"/>
                <a:sym typeface="Montserrat Medium"/>
              </a:rPr>
              <a:t>React Router là một thư viện cho React.js, được sử dụng để quản lý các định tuyến (routing) trong ứng dụng React. Định tuyến là quá trình chuyển đổi giữa các thành phần (components) của ứng dụng dựa trên URL hiện tại của trình duyệt</a:t>
            </a:r>
            <a:br>
              <a:rPr lang="en" sz="1250">
                <a:solidFill>
                  <a:schemeClr val="lt1"/>
                </a:solidFill>
                <a:latin typeface="Montserrat Medium"/>
                <a:ea typeface="Montserrat Medium"/>
                <a:cs typeface="Montserrat Medium"/>
                <a:sym typeface="Montserrat Medium"/>
              </a:rPr>
            </a:b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en" sz="1250" u="sng">
                <a:solidFill>
                  <a:schemeClr val="lt1"/>
                </a:solidFill>
                <a:latin typeface="Montserrat Medium"/>
                <a:ea typeface="Montserrat Medium"/>
                <a:cs typeface="Montserrat Medium"/>
                <a:sym typeface="Montserrat Medium"/>
              </a:rPr>
              <a:t>Cài đặt: </a:t>
            </a:r>
            <a:r>
              <a:rPr b="1" lang="en" sz="1250">
                <a:solidFill>
                  <a:schemeClr val="dk2"/>
                </a:solidFill>
                <a:latin typeface="Montserrat"/>
                <a:ea typeface="Montserrat"/>
                <a:cs typeface="Montserrat"/>
                <a:sym typeface="Montserrat"/>
              </a:rPr>
              <a:t>npm install react-router-dom</a:t>
            </a:r>
            <a:endParaRPr b="1" sz="1250">
              <a:solidFill>
                <a:schemeClr val="dk2"/>
              </a:solidFill>
              <a:latin typeface="Montserrat"/>
              <a:ea typeface="Montserrat"/>
              <a:cs typeface="Montserrat"/>
              <a:sym typeface="Montserrat"/>
            </a:endParaRPr>
          </a:p>
        </p:txBody>
      </p:sp>
      <p:pic>
        <p:nvPicPr>
          <p:cNvPr id="899" name="Google Shape;899;p103"/>
          <p:cNvPicPr preferRelativeResize="0"/>
          <p:nvPr/>
        </p:nvPicPr>
        <p:blipFill>
          <a:blip r:embed="rId3">
            <a:alphaModFix/>
          </a:blip>
          <a:stretch>
            <a:fillRect/>
          </a:stretch>
        </p:blipFill>
        <p:spPr>
          <a:xfrm>
            <a:off x="206550" y="1893150"/>
            <a:ext cx="5477692" cy="302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2"/>
          <p:cNvSpPr txBox="1"/>
          <p:nvPr/>
        </p:nvSpPr>
        <p:spPr>
          <a:xfrm>
            <a:off x="37275" y="93200"/>
            <a:ext cx="67830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700"/>
              </a:spcAft>
              <a:buNone/>
            </a:pPr>
            <a:r>
              <a:rPr lang="en" sz="1250">
                <a:solidFill>
                  <a:srgbClr val="F8F8F2"/>
                </a:solidFill>
                <a:latin typeface="Montserrat Medium"/>
                <a:ea typeface="Montserrat Medium"/>
                <a:cs typeface="Montserrat Medium"/>
                <a:sym typeface="Montserrat Medium"/>
              </a:rPr>
              <a:t>   </a:t>
            </a:r>
            <a:r>
              <a:rPr b="1" lang="en" sz="1250">
                <a:solidFill>
                  <a:srgbClr val="F8F8F2"/>
                </a:solidFill>
                <a:latin typeface="Montserrat"/>
                <a:ea typeface="Montserrat"/>
                <a:cs typeface="Montserrat"/>
                <a:sym typeface="Montserrat"/>
              </a:rPr>
              <a:t>Callback: </a:t>
            </a:r>
            <a:r>
              <a:rPr lang="en" sz="1250">
                <a:solidFill>
                  <a:srgbClr val="F8F8F2"/>
                </a:solidFill>
                <a:latin typeface="Montserrat Medium"/>
                <a:ea typeface="Montserrat Medium"/>
                <a:cs typeface="Montserrat Medium"/>
                <a:sym typeface="Montserrat Medium"/>
              </a:rPr>
              <a:t>1 hàm được gọi thành 1 đối số của hàm khác gọi là callback</a:t>
            </a:r>
            <a:endParaRPr sz="1250">
              <a:solidFill>
                <a:srgbClr val="F8F8F2"/>
              </a:solidFill>
              <a:latin typeface="Montserrat Medium"/>
              <a:ea typeface="Montserrat Medium"/>
              <a:cs typeface="Montserrat Medium"/>
              <a:sym typeface="Montserrat Medium"/>
            </a:endParaRPr>
          </a:p>
        </p:txBody>
      </p:sp>
      <p:pic>
        <p:nvPicPr>
          <p:cNvPr id="379" name="Google Shape;379;p32"/>
          <p:cNvPicPr preferRelativeResize="0"/>
          <p:nvPr/>
        </p:nvPicPr>
        <p:blipFill>
          <a:blip r:embed="rId3">
            <a:alphaModFix/>
          </a:blip>
          <a:stretch>
            <a:fillRect/>
          </a:stretch>
        </p:blipFill>
        <p:spPr>
          <a:xfrm>
            <a:off x="239375" y="540000"/>
            <a:ext cx="4297350" cy="3135900"/>
          </a:xfrm>
          <a:prstGeom prst="rect">
            <a:avLst/>
          </a:prstGeom>
          <a:noFill/>
          <a:ln>
            <a:noFill/>
          </a:ln>
        </p:spPr>
      </p:pic>
      <p:pic>
        <p:nvPicPr>
          <p:cNvPr id="380" name="Google Shape;380;p32"/>
          <p:cNvPicPr preferRelativeResize="0"/>
          <p:nvPr/>
        </p:nvPicPr>
        <p:blipFill>
          <a:blip r:embed="rId4">
            <a:alphaModFix/>
          </a:blip>
          <a:stretch>
            <a:fillRect/>
          </a:stretch>
        </p:blipFill>
        <p:spPr>
          <a:xfrm>
            <a:off x="4625050" y="573350"/>
            <a:ext cx="4222850" cy="31025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pic>
        <p:nvPicPr>
          <p:cNvPr id="904" name="Google Shape;904;p104"/>
          <p:cNvPicPr preferRelativeResize="0"/>
          <p:nvPr/>
        </p:nvPicPr>
        <p:blipFill>
          <a:blip r:embed="rId3">
            <a:alphaModFix/>
          </a:blip>
          <a:stretch>
            <a:fillRect/>
          </a:stretch>
        </p:blipFill>
        <p:spPr>
          <a:xfrm>
            <a:off x="184875" y="596200"/>
            <a:ext cx="4233425" cy="2335675"/>
          </a:xfrm>
          <a:prstGeom prst="rect">
            <a:avLst/>
          </a:prstGeom>
          <a:noFill/>
          <a:ln>
            <a:noFill/>
          </a:ln>
        </p:spPr>
      </p:pic>
      <p:sp>
        <p:nvSpPr>
          <p:cNvPr id="905" name="Google Shape;905;p104"/>
          <p:cNvSpPr txBox="1"/>
          <p:nvPr/>
        </p:nvSpPr>
        <p:spPr>
          <a:xfrm>
            <a:off x="152400" y="1191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50">
                <a:solidFill>
                  <a:schemeClr val="lt1"/>
                </a:solidFill>
                <a:latin typeface="Montserrat"/>
                <a:ea typeface="Montserrat"/>
                <a:cs typeface="Montserrat"/>
                <a:sym typeface="Montserrat"/>
              </a:rPr>
              <a:t>Import react-router-dom vào file index.js</a:t>
            </a:r>
            <a:endParaRPr b="1" sz="1250">
              <a:solidFill>
                <a:schemeClr val="dk2"/>
              </a:solidFill>
              <a:latin typeface="Montserrat"/>
              <a:ea typeface="Montserrat"/>
              <a:cs typeface="Montserrat"/>
              <a:sym typeface="Montserrat"/>
            </a:endParaRPr>
          </a:p>
        </p:txBody>
      </p:sp>
      <p:pic>
        <p:nvPicPr>
          <p:cNvPr id="906" name="Google Shape;906;p104"/>
          <p:cNvPicPr preferRelativeResize="0"/>
          <p:nvPr/>
        </p:nvPicPr>
        <p:blipFill>
          <a:blip r:embed="rId4">
            <a:alphaModFix/>
          </a:blip>
          <a:stretch>
            <a:fillRect/>
          </a:stretch>
        </p:blipFill>
        <p:spPr>
          <a:xfrm>
            <a:off x="4549050" y="596200"/>
            <a:ext cx="2390775" cy="933450"/>
          </a:xfrm>
          <a:prstGeom prst="rect">
            <a:avLst/>
          </a:prstGeom>
          <a:noFill/>
          <a:ln>
            <a:noFill/>
          </a:ln>
        </p:spPr>
      </p:pic>
      <p:pic>
        <p:nvPicPr>
          <p:cNvPr id="907" name="Google Shape;907;p104"/>
          <p:cNvPicPr preferRelativeResize="0"/>
          <p:nvPr/>
        </p:nvPicPr>
        <p:blipFill>
          <a:blip r:embed="rId5">
            <a:alphaModFix/>
          </a:blip>
          <a:stretch>
            <a:fillRect/>
          </a:stretch>
        </p:blipFill>
        <p:spPr>
          <a:xfrm>
            <a:off x="4570700" y="1682050"/>
            <a:ext cx="4420901" cy="282872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5"/>
          <p:cNvSpPr txBox="1"/>
          <p:nvPr/>
        </p:nvSpPr>
        <p:spPr>
          <a:xfrm>
            <a:off x="152400" y="1191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Lấy ra Component Link và thay như mẫu thì check lại web thì chúng ta không thấy web load lại nữa</a:t>
            </a:r>
            <a:endParaRPr sz="1250">
              <a:solidFill>
                <a:schemeClr val="dk2"/>
              </a:solidFill>
              <a:latin typeface="Montserrat Medium"/>
              <a:ea typeface="Montserrat Medium"/>
              <a:cs typeface="Montserrat Medium"/>
              <a:sym typeface="Montserrat Medium"/>
            </a:endParaRPr>
          </a:p>
        </p:txBody>
      </p:sp>
      <p:pic>
        <p:nvPicPr>
          <p:cNvPr id="913" name="Google Shape;913;p105"/>
          <p:cNvPicPr preferRelativeResize="0"/>
          <p:nvPr/>
        </p:nvPicPr>
        <p:blipFill>
          <a:blip r:embed="rId3">
            <a:alphaModFix/>
          </a:blip>
          <a:stretch>
            <a:fillRect/>
          </a:stretch>
        </p:blipFill>
        <p:spPr>
          <a:xfrm>
            <a:off x="228175" y="540000"/>
            <a:ext cx="6800767" cy="44619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06"/>
          <p:cNvSpPr txBox="1"/>
          <p:nvPr/>
        </p:nvSpPr>
        <p:spPr>
          <a:xfrm>
            <a:off x="152400" y="1191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Lấy ra Component Link và thay như mẫu thì check lại web thì chúng ta không thấy web load lại nữa</a:t>
            </a:r>
            <a:endParaRPr sz="1250">
              <a:solidFill>
                <a:schemeClr val="dk2"/>
              </a:solidFill>
              <a:latin typeface="Montserrat Medium"/>
              <a:ea typeface="Montserrat Medium"/>
              <a:cs typeface="Montserrat Medium"/>
              <a:sym typeface="Montserrat Medium"/>
            </a:endParaRPr>
          </a:p>
        </p:txBody>
      </p:sp>
      <p:pic>
        <p:nvPicPr>
          <p:cNvPr id="919" name="Google Shape;919;p106"/>
          <p:cNvPicPr preferRelativeResize="0"/>
          <p:nvPr/>
        </p:nvPicPr>
        <p:blipFill>
          <a:blip r:embed="rId3">
            <a:alphaModFix/>
          </a:blip>
          <a:stretch>
            <a:fillRect/>
          </a:stretch>
        </p:blipFill>
        <p:spPr>
          <a:xfrm>
            <a:off x="228175" y="540000"/>
            <a:ext cx="4253518" cy="2790700"/>
          </a:xfrm>
          <a:prstGeom prst="rect">
            <a:avLst/>
          </a:prstGeom>
          <a:noFill/>
          <a:ln>
            <a:noFill/>
          </a:ln>
        </p:spPr>
      </p:pic>
      <p:pic>
        <p:nvPicPr>
          <p:cNvPr id="920" name="Google Shape;920;p106"/>
          <p:cNvPicPr preferRelativeResize="0"/>
          <p:nvPr/>
        </p:nvPicPr>
        <p:blipFill>
          <a:blip r:embed="rId4">
            <a:alphaModFix/>
          </a:blip>
          <a:stretch>
            <a:fillRect/>
          </a:stretch>
        </p:blipFill>
        <p:spPr>
          <a:xfrm>
            <a:off x="228175" y="3694925"/>
            <a:ext cx="5900300" cy="1315075"/>
          </a:xfrm>
          <a:prstGeom prst="rect">
            <a:avLst/>
          </a:prstGeom>
          <a:noFill/>
          <a:ln>
            <a:noFill/>
          </a:ln>
        </p:spPr>
      </p:pic>
      <p:sp>
        <p:nvSpPr>
          <p:cNvPr id="921" name="Google Shape;921;p106"/>
          <p:cNvSpPr txBox="1"/>
          <p:nvPr/>
        </p:nvSpPr>
        <p:spPr>
          <a:xfrm>
            <a:off x="151975" y="3388775"/>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Chúng ta có thể thêm 1 component vào</a:t>
            </a:r>
            <a:endParaRPr sz="125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7"/>
          <p:cNvSpPr txBox="1"/>
          <p:nvPr/>
        </p:nvSpPr>
        <p:spPr>
          <a:xfrm>
            <a:off x="152400" y="1191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Cách để làm 1 menu active</a:t>
            </a:r>
            <a:endParaRPr sz="1250">
              <a:solidFill>
                <a:schemeClr val="dk2"/>
              </a:solidFill>
              <a:latin typeface="Montserrat Medium"/>
              <a:ea typeface="Montserrat Medium"/>
              <a:cs typeface="Montserrat Medium"/>
              <a:sym typeface="Montserrat Medium"/>
            </a:endParaRPr>
          </a:p>
        </p:txBody>
      </p:sp>
      <p:pic>
        <p:nvPicPr>
          <p:cNvPr id="927" name="Google Shape;927;p107"/>
          <p:cNvPicPr preferRelativeResize="0"/>
          <p:nvPr/>
        </p:nvPicPr>
        <p:blipFill>
          <a:blip r:embed="rId3">
            <a:alphaModFix/>
          </a:blip>
          <a:stretch>
            <a:fillRect/>
          </a:stretch>
        </p:blipFill>
        <p:spPr>
          <a:xfrm>
            <a:off x="217350" y="496200"/>
            <a:ext cx="5476830" cy="2587775"/>
          </a:xfrm>
          <a:prstGeom prst="rect">
            <a:avLst/>
          </a:prstGeom>
          <a:noFill/>
          <a:ln>
            <a:noFill/>
          </a:ln>
        </p:spPr>
      </p:pic>
      <p:pic>
        <p:nvPicPr>
          <p:cNvPr id="928" name="Google Shape;928;p107"/>
          <p:cNvPicPr preferRelativeResize="0"/>
          <p:nvPr/>
        </p:nvPicPr>
        <p:blipFill>
          <a:blip r:embed="rId4">
            <a:alphaModFix/>
          </a:blip>
          <a:stretch>
            <a:fillRect/>
          </a:stretch>
        </p:blipFill>
        <p:spPr>
          <a:xfrm>
            <a:off x="217350" y="3561100"/>
            <a:ext cx="6438900" cy="742950"/>
          </a:xfrm>
          <a:prstGeom prst="rect">
            <a:avLst/>
          </a:prstGeom>
          <a:noFill/>
          <a:ln>
            <a:noFill/>
          </a:ln>
        </p:spPr>
      </p:pic>
      <p:sp>
        <p:nvSpPr>
          <p:cNvPr id="929" name="Google Shape;929;p107"/>
          <p:cNvSpPr txBox="1"/>
          <p:nvPr/>
        </p:nvSpPr>
        <p:spPr>
          <a:xfrm>
            <a:off x="217350" y="34970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Trang 404</a:t>
            </a:r>
            <a:endParaRPr sz="125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8"/>
          <p:cNvSpPr txBox="1"/>
          <p:nvPr/>
        </p:nvSpPr>
        <p:spPr>
          <a:xfrm>
            <a:off x="152400" y="119100"/>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Lấy slug trên url</a:t>
            </a:r>
            <a:endParaRPr sz="1250">
              <a:solidFill>
                <a:schemeClr val="dk2"/>
              </a:solidFill>
              <a:latin typeface="Montserrat Medium"/>
              <a:ea typeface="Montserrat Medium"/>
              <a:cs typeface="Montserrat Medium"/>
              <a:sym typeface="Montserrat Medium"/>
            </a:endParaRPr>
          </a:p>
        </p:txBody>
      </p:sp>
      <p:pic>
        <p:nvPicPr>
          <p:cNvPr id="935" name="Google Shape;935;p108"/>
          <p:cNvPicPr preferRelativeResize="0"/>
          <p:nvPr/>
        </p:nvPicPr>
        <p:blipFill>
          <a:blip r:embed="rId3">
            <a:alphaModFix/>
          </a:blip>
          <a:stretch>
            <a:fillRect/>
          </a:stretch>
        </p:blipFill>
        <p:spPr>
          <a:xfrm>
            <a:off x="217350" y="583650"/>
            <a:ext cx="7258050" cy="390525"/>
          </a:xfrm>
          <a:prstGeom prst="rect">
            <a:avLst/>
          </a:prstGeom>
          <a:noFill/>
          <a:ln>
            <a:noFill/>
          </a:ln>
        </p:spPr>
      </p:pic>
      <p:pic>
        <p:nvPicPr>
          <p:cNvPr id="936" name="Google Shape;936;p108"/>
          <p:cNvPicPr preferRelativeResize="0"/>
          <p:nvPr/>
        </p:nvPicPr>
        <p:blipFill>
          <a:blip r:embed="rId4">
            <a:alphaModFix/>
          </a:blip>
          <a:stretch>
            <a:fillRect/>
          </a:stretch>
        </p:blipFill>
        <p:spPr>
          <a:xfrm>
            <a:off x="217350" y="1516225"/>
            <a:ext cx="3638076" cy="1978250"/>
          </a:xfrm>
          <a:prstGeom prst="rect">
            <a:avLst/>
          </a:prstGeom>
          <a:noFill/>
          <a:ln>
            <a:noFill/>
          </a:ln>
        </p:spPr>
      </p:pic>
      <p:sp>
        <p:nvSpPr>
          <p:cNvPr id="937" name="Google Shape;937;p108"/>
          <p:cNvSpPr txBox="1"/>
          <p:nvPr/>
        </p:nvSpPr>
        <p:spPr>
          <a:xfrm>
            <a:off x="152400" y="1139125"/>
            <a:ext cx="84402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useParams</a:t>
            </a:r>
            <a:endParaRPr sz="1250">
              <a:solidFill>
                <a:schemeClr val="dk2"/>
              </a:solidFill>
              <a:latin typeface="Montserrat Medium"/>
              <a:ea typeface="Montserrat Medium"/>
              <a:cs typeface="Montserrat Medium"/>
              <a:sym typeface="Montserrat Medium"/>
            </a:endParaRPr>
          </a:p>
        </p:txBody>
      </p:sp>
      <p:sp>
        <p:nvSpPr>
          <p:cNvPr id="938" name="Google Shape;938;p108"/>
          <p:cNvSpPr txBox="1"/>
          <p:nvPr/>
        </p:nvSpPr>
        <p:spPr>
          <a:xfrm>
            <a:off x="4031900" y="1131450"/>
            <a:ext cx="3443400" cy="3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50">
                <a:solidFill>
                  <a:schemeClr val="lt1"/>
                </a:solidFill>
                <a:latin typeface="Montserrat Medium"/>
                <a:ea typeface="Montserrat Medium"/>
                <a:cs typeface="Montserrat Medium"/>
                <a:sym typeface="Montserrat Medium"/>
              </a:rPr>
              <a:t>useNavidate</a:t>
            </a:r>
            <a:endParaRPr sz="1250">
              <a:solidFill>
                <a:schemeClr val="dk2"/>
              </a:solidFill>
              <a:latin typeface="Montserrat Medium"/>
              <a:ea typeface="Montserrat Medium"/>
              <a:cs typeface="Montserrat Medium"/>
              <a:sym typeface="Montserrat Medium"/>
            </a:endParaRPr>
          </a:p>
        </p:txBody>
      </p:sp>
      <p:pic>
        <p:nvPicPr>
          <p:cNvPr id="939" name="Google Shape;939;p108"/>
          <p:cNvPicPr preferRelativeResize="0"/>
          <p:nvPr/>
        </p:nvPicPr>
        <p:blipFill>
          <a:blip r:embed="rId5">
            <a:alphaModFix/>
          </a:blip>
          <a:stretch>
            <a:fillRect/>
          </a:stretch>
        </p:blipFill>
        <p:spPr>
          <a:xfrm>
            <a:off x="4138850" y="1516225"/>
            <a:ext cx="4670250" cy="314325"/>
          </a:xfrm>
          <a:prstGeom prst="rect">
            <a:avLst/>
          </a:prstGeom>
          <a:noFill/>
          <a:ln>
            <a:noFill/>
          </a:ln>
        </p:spPr>
      </p:pic>
      <p:pic>
        <p:nvPicPr>
          <p:cNvPr id="940" name="Google Shape;940;p108"/>
          <p:cNvPicPr preferRelativeResize="0"/>
          <p:nvPr/>
        </p:nvPicPr>
        <p:blipFill>
          <a:blip r:embed="rId6">
            <a:alphaModFix/>
          </a:blip>
          <a:stretch>
            <a:fillRect/>
          </a:stretch>
        </p:blipFill>
        <p:spPr>
          <a:xfrm>
            <a:off x="4138850" y="1957677"/>
            <a:ext cx="4670250" cy="125485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09"/>
          <p:cNvSpPr txBox="1"/>
          <p:nvPr>
            <p:ph type="title"/>
          </p:nvPr>
        </p:nvSpPr>
        <p:spPr>
          <a:xfrm>
            <a:off x="445100" y="3123000"/>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sz="2500"/>
              <a:t>THIẾT KẾ WEB MOVIE</a:t>
            </a:r>
            <a:endParaRPr sz="2500"/>
          </a:p>
        </p:txBody>
      </p:sp>
      <p:sp>
        <p:nvSpPr>
          <p:cNvPr id="946" name="Google Shape;946;p109"/>
          <p:cNvSpPr txBox="1"/>
          <p:nvPr>
            <p:ph idx="2" type="title"/>
          </p:nvPr>
        </p:nvSpPr>
        <p:spPr>
          <a:xfrm>
            <a:off x="445100" y="2334125"/>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BUỔI 13-14-15</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id="951" name="Google Shape;951;p110"/>
          <p:cNvPicPr preferRelativeResize="0"/>
          <p:nvPr/>
        </p:nvPicPr>
        <p:blipFill>
          <a:blip r:embed="rId3">
            <a:alphaModFix/>
          </a:blip>
          <a:stretch>
            <a:fillRect/>
          </a:stretch>
        </p:blipFill>
        <p:spPr>
          <a:xfrm>
            <a:off x="152400" y="152400"/>
            <a:ext cx="2712319" cy="4838702"/>
          </a:xfrm>
          <a:prstGeom prst="rect">
            <a:avLst/>
          </a:prstGeom>
          <a:noFill/>
          <a:ln>
            <a:noFill/>
          </a:ln>
        </p:spPr>
      </p:pic>
      <p:pic>
        <p:nvPicPr>
          <p:cNvPr id="952" name="Google Shape;952;p110"/>
          <p:cNvPicPr preferRelativeResize="0"/>
          <p:nvPr/>
        </p:nvPicPr>
        <p:blipFill>
          <a:blip r:embed="rId4">
            <a:alphaModFix/>
          </a:blip>
          <a:stretch>
            <a:fillRect/>
          </a:stretch>
        </p:blipFill>
        <p:spPr>
          <a:xfrm>
            <a:off x="2973626" y="2115325"/>
            <a:ext cx="4912352" cy="2826074"/>
          </a:xfrm>
          <a:prstGeom prst="rect">
            <a:avLst/>
          </a:prstGeom>
          <a:noFill/>
          <a:ln>
            <a:noFill/>
          </a:ln>
        </p:spPr>
      </p:pic>
      <p:sp>
        <p:nvSpPr>
          <p:cNvPr id="953" name="Google Shape;953;p110"/>
          <p:cNvSpPr txBox="1"/>
          <p:nvPr/>
        </p:nvSpPr>
        <p:spPr>
          <a:xfrm>
            <a:off x="2973625" y="200275"/>
            <a:ext cx="5948400" cy="17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Montserrat"/>
                <a:ea typeface="Montserrat"/>
                <a:cs typeface="Montserrat"/>
                <a:sym typeface="Montserrat"/>
              </a:rPr>
              <a:t>THIẾT KẾ WEBSITE</a:t>
            </a:r>
            <a:endParaRPr b="1" sz="24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2400">
                <a:solidFill>
                  <a:schemeClr val="lt2"/>
                </a:solidFill>
                <a:latin typeface="Montserrat"/>
                <a:ea typeface="Montserrat"/>
                <a:cs typeface="Montserrat"/>
                <a:sym typeface="Montserrat"/>
              </a:rPr>
              <a:t>MOVIE</a:t>
            </a:r>
            <a:endParaRPr b="1" sz="24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b="1" lang="en" u="sng">
                <a:solidFill>
                  <a:schemeClr val="lt1"/>
                </a:solidFill>
                <a:latin typeface="Montserrat"/>
                <a:ea typeface="Montserrat"/>
                <a:cs typeface="Montserrat"/>
                <a:sym typeface="Montserrat"/>
              </a:rPr>
              <a:t>LINK WEB: </a:t>
            </a:r>
            <a:r>
              <a:rPr b="1" lang="en" u="sng">
                <a:solidFill>
                  <a:schemeClr val="lt1"/>
                </a:solidFill>
                <a:latin typeface="Montserrat"/>
                <a:ea typeface="Montserrat"/>
                <a:cs typeface="Montserrat"/>
                <a:sym typeface="Montserrat"/>
              </a:rPr>
              <a:t>https://react-film-clone.vercel.app/</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b="1" lang="en">
                <a:solidFill>
                  <a:schemeClr val="lt1"/>
                </a:solidFill>
                <a:latin typeface="Montserrat"/>
                <a:ea typeface="Montserrat"/>
                <a:cs typeface="Montserrat"/>
                <a:sym typeface="Montserrat"/>
              </a:rPr>
              <a:t>LINK API: Dưới Slide</a:t>
            </a:r>
            <a:endParaRPr b="1">
              <a:solidFill>
                <a:schemeClr val="lt1"/>
              </a:solidFill>
              <a:latin typeface="Montserrat"/>
              <a:ea typeface="Montserrat"/>
              <a:cs typeface="Montserrat"/>
              <a:sym typeface="Montserra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11"/>
          <p:cNvSpPr txBox="1"/>
          <p:nvPr>
            <p:ph type="title"/>
          </p:nvPr>
        </p:nvSpPr>
        <p:spPr>
          <a:xfrm>
            <a:off x="445100" y="3123000"/>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sz="2500"/>
              <a:t>TÍNH NĂNG GIỎ HÀNG</a:t>
            </a:r>
            <a:endParaRPr sz="2500"/>
          </a:p>
        </p:txBody>
      </p:sp>
      <p:sp>
        <p:nvSpPr>
          <p:cNvPr id="959" name="Google Shape;959;p111"/>
          <p:cNvSpPr txBox="1"/>
          <p:nvPr>
            <p:ph idx="2" type="title"/>
          </p:nvPr>
        </p:nvSpPr>
        <p:spPr>
          <a:xfrm>
            <a:off x="445100" y="2334125"/>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BUỔI 16-17</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12"/>
          <p:cNvSpPr txBox="1"/>
          <p:nvPr/>
        </p:nvSpPr>
        <p:spPr>
          <a:xfrm>
            <a:off x="4707625" y="20865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THỰC HÀNH: THIẾT KẾ SẢN PHẨM</a:t>
            </a:r>
            <a:endParaRPr b="1" u="sng">
              <a:solidFill>
                <a:schemeClr val="accent2"/>
              </a:solidFill>
              <a:latin typeface="Montserrat"/>
              <a:ea typeface="Montserrat"/>
              <a:cs typeface="Montserrat"/>
              <a:sym typeface="Montserrat"/>
            </a:endParaRPr>
          </a:p>
        </p:txBody>
      </p:sp>
      <p:sp>
        <p:nvSpPr>
          <p:cNvPr id="965" name="Google Shape;965;p112"/>
          <p:cNvSpPr txBox="1"/>
          <p:nvPr/>
        </p:nvSpPr>
        <p:spPr>
          <a:xfrm>
            <a:off x="4746975" y="676900"/>
            <a:ext cx="4322100" cy="216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50">
                <a:solidFill>
                  <a:schemeClr val="lt1"/>
                </a:solidFill>
                <a:latin typeface="Montserrat Medium"/>
                <a:ea typeface="Montserrat Medium"/>
                <a:cs typeface="Montserrat Medium"/>
                <a:sym typeface="Montserrat Medium"/>
              </a:rPr>
              <a:t>1. Component HEADER gồm có trang Home, Product. Thanh search và icon giỏ hàng</a:t>
            </a: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250">
                <a:solidFill>
                  <a:schemeClr val="lt1"/>
                </a:solidFill>
                <a:latin typeface="Montserrat Medium"/>
                <a:ea typeface="Montserrat Medium"/>
                <a:cs typeface="Montserrat Medium"/>
                <a:sym typeface="Montserrat Medium"/>
              </a:rPr>
              <a:t>2. Component ListProduct fetch danh sách sản phẩm từ api </a:t>
            </a:r>
            <a:r>
              <a:rPr lang="en" sz="1050">
                <a:solidFill>
                  <a:srgbClr val="F1FA8C"/>
                </a:solidFill>
                <a:highlight>
                  <a:srgbClr val="282A36"/>
                </a:highlight>
                <a:latin typeface="Courier New"/>
                <a:ea typeface="Courier New"/>
                <a:cs typeface="Courier New"/>
                <a:sym typeface="Courier New"/>
              </a:rPr>
              <a:t>https://fakestoreapi.com/products</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1200"/>
              </a:spcBef>
              <a:spcAft>
                <a:spcPts val="0"/>
              </a:spcAft>
              <a:buNone/>
            </a:pPr>
            <a:r>
              <a:rPr lang="en" sz="1250">
                <a:solidFill>
                  <a:schemeClr val="lt1"/>
                </a:solidFill>
                <a:latin typeface="Montserrat Medium"/>
                <a:ea typeface="Montserrat Medium"/>
                <a:cs typeface="Montserrat Medium"/>
                <a:sym typeface="Montserrat Medium"/>
              </a:rPr>
              <a:t>3. Ở component ListProduct thực hiện tính năng lọc sản phẩm theo giá</a:t>
            </a: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en" sz="1250">
                <a:solidFill>
                  <a:schemeClr val="lt1"/>
                </a:solidFill>
                <a:latin typeface="Montserrat Medium"/>
                <a:ea typeface="Montserrat Medium"/>
                <a:cs typeface="Montserrat Medium"/>
                <a:sym typeface="Montserrat Medium"/>
              </a:rPr>
              <a:t>4. Thực hiện tính năng search</a:t>
            </a:r>
            <a:endParaRPr sz="1250">
              <a:solidFill>
                <a:schemeClr val="lt1"/>
              </a:solidFill>
              <a:latin typeface="Montserrat Medium"/>
              <a:ea typeface="Montserrat Medium"/>
              <a:cs typeface="Montserrat Medium"/>
              <a:sym typeface="Montserrat Medium"/>
            </a:endParaRPr>
          </a:p>
        </p:txBody>
      </p:sp>
      <p:pic>
        <p:nvPicPr>
          <p:cNvPr id="966" name="Google Shape;966;p112"/>
          <p:cNvPicPr preferRelativeResize="0"/>
          <p:nvPr/>
        </p:nvPicPr>
        <p:blipFill>
          <a:blip r:embed="rId3">
            <a:alphaModFix/>
          </a:blip>
          <a:stretch>
            <a:fillRect/>
          </a:stretch>
        </p:blipFill>
        <p:spPr>
          <a:xfrm>
            <a:off x="152400" y="139800"/>
            <a:ext cx="4555223" cy="485130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13"/>
          <p:cNvSpPr txBox="1"/>
          <p:nvPr/>
        </p:nvSpPr>
        <p:spPr>
          <a:xfrm>
            <a:off x="6792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THỰC HÀNH: THIẾT KẾ TRANG SẢN PHẨM</a:t>
            </a:r>
            <a:endParaRPr b="1" u="sng">
              <a:solidFill>
                <a:schemeClr val="accent2"/>
              </a:solidFill>
              <a:latin typeface="Montserrat"/>
              <a:ea typeface="Montserrat"/>
              <a:cs typeface="Montserrat"/>
              <a:sym typeface="Montserrat"/>
            </a:endParaRPr>
          </a:p>
        </p:txBody>
      </p:sp>
      <p:sp>
        <p:nvSpPr>
          <p:cNvPr id="972" name="Google Shape;972;p113"/>
          <p:cNvSpPr txBox="1"/>
          <p:nvPr/>
        </p:nvSpPr>
        <p:spPr>
          <a:xfrm>
            <a:off x="67925" y="4079175"/>
            <a:ext cx="43221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50">
                <a:solidFill>
                  <a:schemeClr val="lt1"/>
                </a:solidFill>
                <a:latin typeface="Montserrat Medium"/>
                <a:ea typeface="Montserrat Medium"/>
                <a:cs typeface="Montserrat Medium"/>
                <a:sym typeface="Montserrat Medium"/>
              </a:rPr>
              <a:t>1. Show chi tiết sản phẩm theo định dạng api sau </a:t>
            </a:r>
            <a:r>
              <a:rPr lang="en" sz="1050">
                <a:solidFill>
                  <a:srgbClr val="F1FA8C"/>
                </a:solidFill>
                <a:highlight>
                  <a:srgbClr val="282A36"/>
                </a:highlight>
                <a:latin typeface="Courier New"/>
                <a:ea typeface="Courier New"/>
                <a:cs typeface="Courier New"/>
                <a:sym typeface="Courier New"/>
              </a:rPr>
              <a:t>https://fakestoreapi.com/products/1</a:t>
            </a:r>
            <a:endParaRPr sz="1050">
              <a:solidFill>
                <a:srgbClr val="F1FA8C"/>
              </a:solidFill>
              <a:highlight>
                <a:srgbClr val="282A36"/>
              </a:highlight>
              <a:latin typeface="Courier New"/>
              <a:ea typeface="Courier New"/>
              <a:cs typeface="Courier New"/>
              <a:sym typeface="Courier New"/>
            </a:endParaRPr>
          </a:p>
          <a:p>
            <a:pPr indent="0" lvl="0" marL="0" rtl="0" algn="l">
              <a:lnSpc>
                <a:spcPct val="115000"/>
              </a:lnSpc>
              <a:spcBef>
                <a:spcPts val="1200"/>
              </a:spcBef>
              <a:spcAft>
                <a:spcPts val="1200"/>
              </a:spcAft>
              <a:buNone/>
            </a:pPr>
            <a:r>
              <a:rPr lang="en" sz="1250">
                <a:solidFill>
                  <a:schemeClr val="lt1"/>
                </a:solidFill>
                <a:latin typeface="Montserrat Medium"/>
                <a:ea typeface="Montserrat Medium"/>
                <a:cs typeface="Montserrat Medium"/>
                <a:sym typeface="Montserrat Medium"/>
              </a:rPr>
              <a:t>2. Thực hiện thêm sản phẩm vào giỏ hàng</a:t>
            </a:r>
            <a:endParaRPr sz="1250">
              <a:solidFill>
                <a:schemeClr val="lt1"/>
              </a:solidFill>
              <a:latin typeface="Montserrat Medium"/>
              <a:ea typeface="Montserrat Medium"/>
              <a:cs typeface="Montserrat Medium"/>
              <a:sym typeface="Montserrat Medium"/>
            </a:endParaRPr>
          </a:p>
        </p:txBody>
      </p:sp>
      <p:pic>
        <p:nvPicPr>
          <p:cNvPr id="973" name="Google Shape;973;p113"/>
          <p:cNvPicPr preferRelativeResize="0"/>
          <p:nvPr/>
        </p:nvPicPr>
        <p:blipFill>
          <a:blip r:embed="rId3">
            <a:alphaModFix/>
          </a:blip>
          <a:stretch>
            <a:fillRect/>
          </a:stretch>
        </p:blipFill>
        <p:spPr>
          <a:xfrm>
            <a:off x="165150" y="540000"/>
            <a:ext cx="7222973" cy="3430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3"/>
          <p:cNvSpPr txBox="1"/>
          <p:nvPr/>
        </p:nvSpPr>
        <p:spPr>
          <a:xfrm>
            <a:off x="21017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MODULE</a:t>
            </a:r>
            <a:endParaRPr b="1" u="sng">
              <a:solidFill>
                <a:schemeClr val="accent2"/>
              </a:solidFill>
              <a:latin typeface="Montserrat"/>
              <a:ea typeface="Montserrat"/>
              <a:cs typeface="Montserrat"/>
              <a:sym typeface="Montserrat"/>
            </a:endParaRPr>
          </a:p>
        </p:txBody>
      </p:sp>
      <p:pic>
        <p:nvPicPr>
          <p:cNvPr id="386" name="Google Shape;386;p33"/>
          <p:cNvPicPr preferRelativeResize="0"/>
          <p:nvPr/>
        </p:nvPicPr>
        <p:blipFill rotWithShape="1">
          <a:blip r:embed="rId3">
            <a:alphaModFix/>
          </a:blip>
          <a:srcRect b="24283" l="8361" r="8361" t="23962"/>
          <a:stretch/>
        </p:blipFill>
        <p:spPr>
          <a:xfrm>
            <a:off x="306150" y="612300"/>
            <a:ext cx="7360701" cy="1553175"/>
          </a:xfrm>
          <a:prstGeom prst="rect">
            <a:avLst/>
          </a:prstGeom>
          <a:noFill/>
          <a:ln>
            <a:noFill/>
          </a:ln>
        </p:spPr>
      </p:pic>
      <p:pic>
        <p:nvPicPr>
          <p:cNvPr id="387" name="Google Shape;387;p33"/>
          <p:cNvPicPr preferRelativeResize="0"/>
          <p:nvPr/>
        </p:nvPicPr>
        <p:blipFill rotWithShape="1">
          <a:blip r:embed="rId4">
            <a:alphaModFix/>
          </a:blip>
          <a:srcRect b="17288" l="12696" r="12087" t="16191"/>
          <a:stretch/>
        </p:blipFill>
        <p:spPr>
          <a:xfrm>
            <a:off x="306150" y="2334275"/>
            <a:ext cx="3783225" cy="2543600"/>
          </a:xfrm>
          <a:prstGeom prst="rect">
            <a:avLst/>
          </a:prstGeom>
          <a:noFill/>
          <a:ln>
            <a:noFill/>
          </a:ln>
        </p:spPr>
      </p:pic>
      <p:pic>
        <p:nvPicPr>
          <p:cNvPr id="388" name="Google Shape;388;p33"/>
          <p:cNvPicPr preferRelativeResize="0"/>
          <p:nvPr/>
        </p:nvPicPr>
        <p:blipFill rotWithShape="1">
          <a:blip r:embed="rId5">
            <a:alphaModFix/>
          </a:blip>
          <a:srcRect b="18708" l="10234" r="10115" t="17787"/>
          <a:stretch/>
        </p:blipFill>
        <p:spPr>
          <a:xfrm>
            <a:off x="4243775" y="2334275"/>
            <a:ext cx="4498999" cy="19808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14"/>
          <p:cNvSpPr txBox="1"/>
          <p:nvPr/>
        </p:nvSpPr>
        <p:spPr>
          <a:xfrm>
            <a:off x="6792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THỰC HÀNH: THIẾT KẾ TRANG SẢN PHẨM</a:t>
            </a:r>
            <a:endParaRPr b="1" u="sng">
              <a:solidFill>
                <a:schemeClr val="accent2"/>
              </a:solidFill>
              <a:latin typeface="Montserrat"/>
              <a:ea typeface="Montserrat"/>
              <a:cs typeface="Montserrat"/>
              <a:sym typeface="Montserrat"/>
            </a:endParaRPr>
          </a:p>
        </p:txBody>
      </p:sp>
      <p:pic>
        <p:nvPicPr>
          <p:cNvPr id="979" name="Google Shape;979;p114"/>
          <p:cNvPicPr preferRelativeResize="0"/>
          <p:nvPr/>
        </p:nvPicPr>
        <p:blipFill>
          <a:blip r:embed="rId3">
            <a:alphaModFix/>
          </a:blip>
          <a:stretch>
            <a:fillRect/>
          </a:stretch>
        </p:blipFill>
        <p:spPr>
          <a:xfrm>
            <a:off x="152400" y="692400"/>
            <a:ext cx="6441773" cy="3059849"/>
          </a:xfrm>
          <a:prstGeom prst="rect">
            <a:avLst/>
          </a:prstGeom>
          <a:noFill/>
          <a:ln>
            <a:noFill/>
          </a:ln>
        </p:spPr>
      </p:pic>
      <p:sp>
        <p:nvSpPr>
          <p:cNvPr id="980" name="Google Shape;980;p114"/>
          <p:cNvSpPr txBox="1"/>
          <p:nvPr/>
        </p:nvSpPr>
        <p:spPr>
          <a:xfrm>
            <a:off x="152400" y="3952775"/>
            <a:ext cx="6772500" cy="75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50">
                <a:solidFill>
                  <a:schemeClr val="lt1"/>
                </a:solidFill>
                <a:latin typeface="Montserrat Medium"/>
                <a:ea typeface="Montserrat Medium"/>
                <a:cs typeface="Montserrat Medium"/>
                <a:sym typeface="Montserrat Medium"/>
              </a:rPr>
              <a:t>1. Show sản phẩm trong giỏ hàng từ localStorage</a:t>
            </a:r>
            <a:endParaRPr sz="1250">
              <a:solidFill>
                <a:schemeClr val="lt1"/>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en" sz="1250">
                <a:solidFill>
                  <a:schemeClr val="lt1"/>
                </a:solidFill>
                <a:latin typeface="Montserrat Medium"/>
                <a:ea typeface="Montserrat Medium"/>
                <a:cs typeface="Montserrat Medium"/>
                <a:sym typeface="Montserrat Medium"/>
              </a:rPr>
              <a:t>2. Xử lý tính năng tăng giảm và xóa sản phẩm trong giỏ</a:t>
            </a:r>
            <a:endParaRPr sz="125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15"/>
          <p:cNvSpPr txBox="1"/>
          <p:nvPr/>
        </p:nvSpPr>
        <p:spPr>
          <a:xfrm>
            <a:off x="67925" y="139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accent2"/>
                </a:solidFill>
                <a:latin typeface="Montserrat"/>
                <a:ea typeface="Montserrat"/>
                <a:cs typeface="Montserrat"/>
                <a:sym typeface="Montserrat"/>
              </a:rPr>
              <a:t>EMAIL JS</a:t>
            </a:r>
            <a:endParaRPr b="1" u="sng">
              <a:solidFill>
                <a:schemeClr val="accent2"/>
              </a:solidFill>
              <a:latin typeface="Montserrat"/>
              <a:ea typeface="Montserrat"/>
              <a:cs typeface="Montserrat"/>
              <a:sym typeface="Montserrat"/>
            </a:endParaRPr>
          </a:p>
        </p:txBody>
      </p:sp>
      <p:sp>
        <p:nvSpPr>
          <p:cNvPr id="986" name="Google Shape;986;p115"/>
          <p:cNvSpPr txBox="1"/>
          <p:nvPr/>
        </p:nvSpPr>
        <p:spPr>
          <a:xfrm>
            <a:off x="67925" y="540000"/>
            <a:ext cx="261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https://www.emailjs.com/docs/examples/reactjs/</a:t>
            </a:r>
            <a:endParaRPr>
              <a:solidFill>
                <a:schemeClr val="lt1"/>
              </a:solidFill>
            </a:endParaRPr>
          </a:p>
        </p:txBody>
      </p:sp>
      <p:sp>
        <p:nvSpPr>
          <p:cNvPr id="987" name="Google Shape;987;p115"/>
          <p:cNvSpPr txBox="1"/>
          <p:nvPr/>
        </p:nvSpPr>
        <p:spPr>
          <a:xfrm>
            <a:off x="67925" y="1155600"/>
            <a:ext cx="2133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npm install emailjs-com</a:t>
            </a:r>
            <a:endParaRPr>
              <a:solidFill>
                <a:schemeClr val="lt1"/>
              </a:solidFill>
            </a:endParaRPr>
          </a:p>
        </p:txBody>
      </p:sp>
      <p:sp>
        <p:nvSpPr>
          <p:cNvPr id="988" name="Google Shape;988;p115"/>
          <p:cNvSpPr txBox="1"/>
          <p:nvPr/>
        </p:nvSpPr>
        <p:spPr>
          <a:xfrm>
            <a:off x="3083425" y="342550"/>
            <a:ext cx="5951100" cy="4548300"/>
          </a:xfrm>
          <a:prstGeom prst="rect">
            <a:avLst/>
          </a:prstGeom>
          <a:solidFill>
            <a:srgbClr val="0D0D0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E95D3"/>
                </a:solidFill>
                <a:highlight>
                  <a:srgbClr val="0D0D0D"/>
                </a:highlight>
                <a:latin typeface="Courier New"/>
                <a:ea typeface="Courier New"/>
                <a:cs typeface="Courier New"/>
                <a:sym typeface="Courier New"/>
              </a:rPr>
              <a:t>import</a:t>
            </a:r>
            <a:r>
              <a:rPr lang="en" sz="1050">
                <a:solidFill>
                  <a:srgbClr val="FFFFFF"/>
                </a:solidFill>
                <a:highlight>
                  <a:srgbClr val="0D0D0D"/>
                </a:highlight>
                <a:latin typeface="Courier New"/>
                <a:ea typeface="Courier New"/>
                <a:cs typeface="Courier New"/>
                <a:sym typeface="Courier New"/>
              </a:rPr>
              <a:t> emailjs </a:t>
            </a:r>
            <a:r>
              <a:rPr lang="en" sz="1050">
                <a:solidFill>
                  <a:srgbClr val="2E95D3"/>
                </a:solidFill>
                <a:highlight>
                  <a:srgbClr val="0D0D0D"/>
                </a:highlight>
                <a:latin typeface="Courier New"/>
                <a:ea typeface="Courier New"/>
                <a:cs typeface="Courier New"/>
                <a:sym typeface="Courier New"/>
              </a:rPr>
              <a:t>from</a:t>
            </a:r>
            <a:r>
              <a:rPr lang="en" sz="1050">
                <a:solidFill>
                  <a:srgbClr val="FFFFFF"/>
                </a:solidFill>
                <a:highlight>
                  <a:srgbClr val="0D0D0D"/>
                </a:highlight>
                <a:latin typeface="Courier New"/>
                <a:ea typeface="Courier New"/>
                <a:cs typeface="Courier New"/>
                <a:sym typeface="Courier New"/>
              </a:rPr>
              <a:t> </a:t>
            </a:r>
            <a:r>
              <a:rPr lang="en" sz="1050">
                <a:solidFill>
                  <a:srgbClr val="00A67D"/>
                </a:solidFill>
                <a:highlight>
                  <a:srgbClr val="0D0D0D"/>
                </a:highlight>
                <a:latin typeface="Courier New"/>
                <a:ea typeface="Courier New"/>
                <a:cs typeface="Courier New"/>
                <a:sym typeface="Courier New"/>
              </a:rPr>
              <a:t>'emailjs-com'</a:t>
            </a:r>
            <a:r>
              <a:rPr lang="en"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E95D3"/>
                </a:solidFill>
                <a:highlight>
                  <a:srgbClr val="0D0D0D"/>
                </a:highlight>
                <a:latin typeface="Courier New"/>
                <a:ea typeface="Courier New"/>
                <a:cs typeface="Courier New"/>
                <a:sym typeface="Courier New"/>
              </a:rPr>
              <a:t>const</a:t>
            </a:r>
            <a:r>
              <a:rPr lang="en" sz="1050">
                <a:solidFill>
                  <a:srgbClr val="FFFFFF"/>
                </a:solidFill>
                <a:highlight>
                  <a:srgbClr val="0D0D0D"/>
                </a:highlight>
                <a:latin typeface="Courier New"/>
                <a:ea typeface="Courier New"/>
                <a:cs typeface="Courier New"/>
                <a:sym typeface="Courier New"/>
              </a:rPr>
              <a:t> </a:t>
            </a:r>
            <a:r>
              <a:rPr lang="en" sz="1050">
                <a:solidFill>
                  <a:srgbClr val="F22C3D"/>
                </a:solidFill>
                <a:highlight>
                  <a:srgbClr val="0D0D0D"/>
                </a:highlight>
                <a:latin typeface="Courier New"/>
                <a:ea typeface="Courier New"/>
                <a:cs typeface="Courier New"/>
                <a:sym typeface="Courier New"/>
              </a:rPr>
              <a:t>MyComponent</a:t>
            </a:r>
            <a:r>
              <a:rPr lang="en" sz="1050">
                <a:solidFill>
                  <a:srgbClr val="FFFFFF"/>
                </a:solidFill>
                <a:highlight>
                  <a:srgbClr val="0D0D0D"/>
                </a:highlight>
                <a:latin typeface="Courier New"/>
                <a:ea typeface="Courier New"/>
                <a:cs typeface="Courier New"/>
                <a:sym typeface="Courier New"/>
              </a:rPr>
              <a:t> = () =&gt;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a:t>
            </a:r>
            <a:r>
              <a:rPr lang="en" sz="1050">
                <a:solidFill>
                  <a:srgbClr val="2E95D3"/>
                </a:solidFill>
                <a:highlight>
                  <a:srgbClr val="0D0D0D"/>
                </a:highlight>
                <a:latin typeface="Courier New"/>
                <a:ea typeface="Courier New"/>
                <a:cs typeface="Courier New"/>
                <a:sym typeface="Courier New"/>
              </a:rPr>
              <a:t>const</a:t>
            </a:r>
            <a:r>
              <a:rPr lang="en" sz="1050">
                <a:solidFill>
                  <a:srgbClr val="FFFFFF"/>
                </a:solidFill>
                <a:highlight>
                  <a:srgbClr val="0D0D0D"/>
                </a:highlight>
                <a:latin typeface="Courier New"/>
                <a:ea typeface="Courier New"/>
                <a:cs typeface="Courier New"/>
                <a:sym typeface="Courier New"/>
              </a:rPr>
              <a:t> </a:t>
            </a:r>
            <a:r>
              <a:rPr lang="en" sz="1050">
                <a:solidFill>
                  <a:srgbClr val="F22C3D"/>
                </a:solidFill>
                <a:highlight>
                  <a:srgbClr val="0D0D0D"/>
                </a:highlight>
                <a:latin typeface="Courier New"/>
                <a:ea typeface="Courier New"/>
                <a:cs typeface="Courier New"/>
                <a:sym typeface="Courier New"/>
              </a:rPr>
              <a:t>sendEmail</a:t>
            </a:r>
            <a:r>
              <a:rPr lang="en" sz="1050">
                <a:solidFill>
                  <a:srgbClr val="FFFFFF"/>
                </a:solidFill>
                <a:highlight>
                  <a:srgbClr val="0D0D0D"/>
                </a:highlight>
                <a:latin typeface="Courier New"/>
                <a:ea typeface="Courier New"/>
                <a:cs typeface="Courier New"/>
                <a:sym typeface="Courier New"/>
              </a:rPr>
              <a:t> = (e) =&gt;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e.</a:t>
            </a:r>
            <a:r>
              <a:rPr lang="en" sz="1050">
                <a:solidFill>
                  <a:srgbClr val="F22C3D"/>
                </a:solidFill>
                <a:highlight>
                  <a:srgbClr val="0D0D0D"/>
                </a:highlight>
                <a:latin typeface="Courier New"/>
                <a:ea typeface="Courier New"/>
                <a:cs typeface="Courier New"/>
                <a:sym typeface="Courier New"/>
              </a:rPr>
              <a:t>preventDefault</a:t>
            </a:r>
            <a:r>
              <a:rPr lang="en"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emailjs.</a:t>
            </a:r>
            <a:r>
              <a:rPr lang="en" sz="1050">
                <a:solidFill>
                  <a:srgbClr val="F22C3D"/>
                </a:solidFill>
                <a:highlight>
                  <a:srgbClr val="0D0D0D"/>
                </a:highlight>
                <a:latin typeface="Courier New"/>
                <a:ea typeface="Courier New"/>
                <a:cs typeface="Courier New"/>
                <a:sym typeface="Courier New"/>
              </a:rPr>
              <a:t>sendForm</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'YOUR_SERVICE_ID'</a:t>
            </a:r>
            <a:r>
              <a:rPr lang="en" sz="1050">
                <a:solidFill>
                  <a:srgbClr val="FFFFFF"/>
                </a:solidFill>
                <a:highlight>
                  <a:srgbClr val="0D0D0D"/>
                </a:highlight>
                <a:latin typeface="Courier New"/>
                <a:ea typeface="Courier New"/>
                <a:cs typeface="Courier New"/>
                <a:sym typeface="Courier New"/>
              </a:rPr>
              <a:t>, </a:t>
            </a:r>
            <a:r>
              <a:rPr lang="en" sz="1050">
                <a:solidFill>
                  <a:srgbClr val="00A67D"/>
                </a:solidFill>
                <a:highlight>
                  <a:srgbClr val="0D0D0D"/>
                </a:highlight>
                <a:latin typeface="Courier New"/>
                <a:ea typeface="Courier New"/>
                <a:cs typeface="Courier New"/>
                <a:sym typeface="Courier New"/>
              </a:rPr>
              <a:t>'YOUR_TEMPLATE_ID'</a:t>
            </a:r>
            <a:r>
              <a:rPr lang="en" sz="1050">
                <a:solidFill>
                  <a:srgbClr val="FFFFFF"/>
                </a:solidFill>
                <a:highlight>
                  <a:srgbClr val="0D0D0D"/>
                </a:highlight>
                <a:latin typeface="Courier New"/>
                <a:ea typeface="Courier New"/>
                <a:cs typeface="Courier New"/>
                <a:sym typeface="Courier New"/>
              </a:rPr>
              <a:t>, e.target, </a:t>
            </a:r>
            <a:r>
              <a:rPr lang="en" sz="1050">
                <a:solidFill>
                  <a:srgbClr val="00A67D"/>
                </a:solidFill>
                <a:highlight>
                  <a:srgbClr val="0D0D0D"/>
                </a:highlight>
                <a:latin typeface="Courier New"/>
                <a:ea typeface="Courier New"/>
                <a:cs typeface="Courier New"/>
                <a:sym typeface="Courier New"/>
              </a:rPr>
              <a:t>'YOUR_USER_ID'</a:t>
            </a:r>
            <a:r>
              <a:rPr lang="en"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a:t>
            </a:r>
            <a:r>
              <a:rPr lang="en" sz="1050">
                <a:solidFill>
                  <a:srgbClr val="F22C3D"/>
                </a:solidFill>
                <a:highlight>
                  <a:srgbClr val="0D0D0D"/>
                </a:highlight>
                <a:latin typeface="Courier New"/>
                <a:ea typeface="Courier New"/>
                <a:cs typeface="Courier New"/>
                <a:sym typeface="Courier New"/>
              </a:rPr>
              <a:t>then</a:t>
            </a:r>
            <a:r>
              <a:rPr lang="en" sz="1050">
                <a:solidFill>
                  <a:srgbClr val="FFFFFF"/>
                </a:solidFill>
                <a:highlight>
                  <a:srgbClr val="0D0D0D"/>
                </a:highlight>
                <a:latin typeface="Courier New"/>
                <a:ea typeface="Courier New"/>
                <a:cs typeface="Courier New"/>
                <a:sym typeface="Courier New"/>
              </a:rPr>
              <a:t>((result) =&gt;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a:t>
            </a:r>
            <a:r>
              <a:rPr lang="en" sz="1050">
                <a:solidFill>
                  <a:srgbClr val="DF3079"/>
                </a:solidFill>
                <a:highlight>
                  <a:srgbClr val="0D0D0D"/>
                </a:highlight>
                <a:latin typeface="Courier New"/>
                <a:ea typeface="Courier New"/>
                <a:cs typeface="Courier New"/>
                <a:sym typeface="Courier New"/>
              </a:rPr>
              <a:t>console</a:t>
            </a:r>
            <a:r>
              <a:rPr lang="en" sz="1050">
                <a:solidFill>
                  <a:srgbClr val="FFFFFF"/>
                </a:solidFill>
                <a:highlight>
                  <a:srgbClr val="0D0D0D"/>
                </a:highlight>
                <a:latin typeface="Courier New"/>
                <a:ea typeface="Courier New"/>
                <a:cs typeface="Courier New"/>
                <a:sym typeface="Courier New"/>
              </a:rPr>
              <a:t>.</a:t>
            </a:r>
            <a:r>
              <a:rPr lang="en" sz="1050">
                <a:solidFill>
                  <a:srgbClr val="F22C3D"/>
                </a:solidFill>
                <a:highlight>
                  <a:srgbClr val="0D0D0D"/>
                </a:highlight>
                <a:latin typeface="Courier New"/>
                <a:ea typeface="Courier New"/>
                <a:cs typeface="Courier New"/>
                <a:sym typeface="Courier New"/>
              </a:rPr>
              <a:t>log</a:t>
            </a:r>
            <a:r>
              <a:rPr lang="en" sz="1050">
                <a:solidFill>
                  <a:srgbClr val="FFFFFF"/>
                </a:solidFill>
                <a:highlight>
                  <a:srgbClr val="0D0D0D"/>
                </a:highlight>
                <a:latin typeface="Courier New"/>
                <a:ea typeface="Courier New"/>
                <a:cs typeface="Courier New"/>
                <a:sym typeface="Courier New"/>
              </a:rPr>
              <a:t>(result.text);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 (error) =&gt;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a:t>
            </a:r>
            <a:r>
              <a:rPr lang="en" sz="1050">
                <a:solidFill>
                  <a:srgbClr val="DF3079"/>
                </a:solidFill>
                <a:highlight>
                  <a:srgbClr val="0D0D0D"/>
                </a:highlight>
                <a:latin typeface="Courier New"/>
                <a:ea typeface="Courier New"/>
                <a:cs typeface="Courier New"/>
                <a:sym typeface="Courier New"/>
              </a:rPr>
              <a:t>console</a:t>
            </a:r>
            <a:r>
              <a:rPr lang="en" sz="1050">
                <a:solidFill>
                  <a:srgbClr val="FFFFFF"/>
                </a:solidFill>
                <a:highlight>
                  <a:srgbClr val="0D0D0D"/>
                </a:highlight>
                <a:latin typeface="Courier New"/>
                <a:ea typeface="Courier New"/>
                <a:cs typeface="Courier New"/>
                <a:sym typeface="Courier New"/>
              </a:rPr>
              <a:t>.</a:t>
            </a:r>
            <a:r>
              <a:rPr lang="en" sz="1050">
                <a:solidFill>
                  <a:srgbClr val="F22C3D"/>
                </a:solidFill>
                <a:highlight>
                  <a:srgbClr val="0D0D0D"/>
                </a:highlight>
                <a:latin typeface="Courier New"/>
                <a:ea typeface="Courier New"/>
                <a:cs typeface="Courier New"/>
                <a:sym typeface="Courier New"/>
              </a:rPr>
              <a:t>log</a:t>
            </a:r>
            <a:r>
              <a:rPr lang="en" sz="1050">
                <a:solidFill>
                  <a:srgbClr val="FFFFFF"/>
                </a:solidFill>
                <a:highlight>
                  <a:srgbClr val="0D0D0D"/>
                </a:highlight>
                <a:latin typeface="Courier New"/>
                <a:ea typeface="Courier New"/>
                <a:cs typeface="Courier New"/>
                <a:sym typeface="Courier New"/>
              </a:rPr>
              <a:t>(error.text);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a:t>
            </a:r>
            <a:r>
              <a:rPr lang="en" sz="1050">
                <a:solidFill>
                  <a:srgbClr val="2E95D3"/>
                </a:solidFill>
                <a:highlight>
                  <a:srgbClr val="0D0D0D"/>
                </a:highlight>
                <a:latin typeface="Courier New"/>
                <a:ea typeface="Courier New"/>
                <a:cs typeface="Courier New"/>
                <a:sym typeface="Courier New"/>
              </a:rPr>
              <a:t>return</a:t>
            </a:r>
            <a:r>
              <a:rPr lang="en"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&lt;form </a:t>
            </a:r>
            <a:r>
              <a:rPr lang="en" sz="1050">
                <a:solidFill>
                  <a:srgbClr val="DF3079"/>
                </a:solidFill>
                <a:highlight>
                  <a:srgbClr val="0D0D0D"/>
                </a:highlight>
                <a:latin typeface="Courier New"/>
                <a:ea typeface="Courier New"/>
                <a:cs typeface="Courier New"/>
                <a:sym typeface="Courier New"/>
              </a:rPr>
              <a:t>onSubmit</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{sendEmail}</a:t>
            </a:r>
            <a:r>
              <a:rPr lang="en" sz="1050">
                <a:solidFill>
                  <a:srgbClr val="FFFFFF"/>
                </a:solidFill>
                <a:highlight>
                  <a:srgbClr val="0D0D0D"/>
                </a:highlight>
                <a:latin typeface="Courier New"/>
                <a:ea typeface="Courier New"/>
                <a:cs typeface="Courier New"/>
                <a:sym typeface="Courier New"/>
              </a:rPr>
              <a:t>&gt;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&lt;input </a:t>
            </a:r>
            <a:r>
              <a:rPr lang="en" sz="1050">
                <a:solidFill>
                  <a:srgbClr val="DF3079"/>
                </a:solidFill>
                <a:highlight>
                  <a:srgbClr val="0D0D0D"/>
                </a:highlight>
                <a:latin typeface="Courier New"/>
                <a:ea typeface="Courier New"/>
                <a:cs typeface="Courier New"/>
                <a:sym typeface="Courier New"/>
              </a:rPr>
              <a:t>type</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"text"</a:t>
            </a:r>
            <a:r>
              <a:rPr lang="en" sz="1050">
                <a:solidFill>
                  <a:srgbClr val="FFFFFF"/>
                </a:solidFill>
                <a:highlight>
                  <a:srgbClr val="0D0D0D"/>
                </a:highlight>
                <a:latin typeface="Courier New"/>
                <a:ea typeface="Courier New"/>
                <a:cs typeface="Courier New"/>
                <a:sym typeface="Courier New"/>
              </a:rPr>
              <a:t> </a:t>
            </a:r>
            <a:r>
              <a:rPr lang="en" sz="1050">
                <a:solidFill>
                  <a:srgbClr val="DF3079"/>
                </a:solidFill>
                <a:highlight>
                  <a:srgbClr val="0D0D0D"/>
                </a:highlight>
                <a:latin typeface="Courier New"/>
                <a:ea typeface="Courier New"/>
                <a:cs typeface="Courier New"/>
                <a:sym typeface="Courier New"/>
              </a:rPr>
              <a:t>name</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"user_name"</a:t>
            </a:r>
            <a:r>
              <a:rPr lang="en" sz="1050">
                <a:solidFill>
                  <a:srgbClr val="FFFFFF"/>
                </a:solidFill>
                <a:highlight>
                  <a:srgbClr val="0D0D0D"/>
                </a:highlight>
                <a:latin typeface="Courier New"/>
                <a:ea typeface="Courier New"/>
                <a:cs typeface="Courier New"/>
                <a:sym typeface="Courier New"/>
              </a:rPr>
              <a:t> </a:t>
            </a:r>
            <a:r>
              <a:rPr lang="en" sz="1050">
                <a:solidFill>
                  <a:srgbClr val="DF3079"/>
                </a:solidFill>
                <a:highlight>
                  <a:srgbClr val="0D0D0D"/>
                </a:highlight>
                <a:latin typeface="Courier New"/>
                <a:ea typeface="Courier New"/>
                <a:cs typeface="Courier New"/>
                <a:sym typeface="Courier New"/>
              </a:rPr>
              <a:t>placeholder</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"Your Name"</a:t>
            </a:r>
            <a:r>
              <a:rPr lang="en" sz="1050">
                <a:solidFill>
                  <a:srgbClr val="FFFFFF"/>
                </a:solidFill>
                <a:highlight>
                  <a:srgbClr val="0D0D0D"/>
                </a:highlight>
                <a:latin typeface="Courier New"/>
                <a:ea typeface="Courier New"/>
                <a:cs typeface="Courier New"/>
                <a:sym typeface="Courier New"/>
              </a:rPr>
              <a:t> /&gt;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&lt;input </a:t>
            </a:r>
            <a:r>
              <a:rPr lang="en" sz="1050">
                <a:solidFill>
                  <a:srgbClr val="DF3079"/>
                </a:solidFill>
                <a:highlight>
                  <a:srgbClr val="0D0D0D"/>
                </a:highlight>
                <a:latin typeface="Courier New"/>
                <a:ea typeface="Courier New"/>
                <a:cs typeface="Courier New"/>
                <a:sym typeface="Courier New"/>
              </a:rPr>
              <a:t>type</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"email"</a:t>
            </a:r>
            <a:r>
              <a:rPr lang="en" sz="1050">
                <a:solidFill>
                  <a:srgbClr val="FFFFFF"/>
                </a:solidFill>
                <a:highlight>
                  <a:srgbClr val="0D0D0D"/>
                </a:highlight>
                <a:latin typeface="Courier New"/>
                <a:ea typeface="Courier New"/>
                <a:cs typeface="Courier New"/>
                <a:sym typeface="Courier New"/>
              </a:rPr>
              <a:t> </a:t>
            </a:r>
            <a:r>
              <a:rPr lang="en" sz="1050">
                <a:solidFill>
                  <a:srgbClr val="DF3079"/>
                </a:solidFill>
                <a:highlight>
                  <a:srgbClr val="0D0D0D"/>
                </a:highlight>
                <a:latin typeface="Courier New"/>
                <a:ea typeface="Courier New"/>
                <a:cs typeface="Courier New"/>
                <a:sym typeface="Courier New"/>
              </a:rPr>
              <a:t>name</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"user_email"</a:t>
            </a:r>
            <a:r>
              <a:rPr lang="en" sz="1050">
                <a:solidFill>
                  <a:srgbClr val="FFFFFF"/>
                </a:solidFill>
                <a:highlight>
                  <a:srgbClr val="0D0D0D"/>
                </a:highlight>
                <a:latin typeface="Courier New"/>
                <a:ea typeface="Courier New"/>
                <a:cs typeface="Courier New"/>
                <a:sym typeface="Courier New"/>
              </a:rPr>
              <a:t> </a:t>
            </a:r>
            <a:r>
              <a:rPr lang="en" sz="1050">
                <a:solidFill>
                  <a:srgbClr val="DF3079"/>
                </a:solidFill>
                <a:highlight>
                  <a:srgbClr val="0D0D0D"/>
                </a:highlight>
                <a:latin typeface="Courier New"/>
                <a:ea typeface="Courier New"/>
                <a:cs typeface="Courier New"/>
                <a:sym typeface="Courier New"/>
              </a:rPr>
              <a:t>placeholder</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"Your Email"</a:t>
            </a:r>
            <a:r>
              <a:rPr lang="en" sz="1050">
                <a:solidFill>
                  <a:srgbClr val="FFFFFF"/>
                </a:solidFill>
                <a:highlight>
                  <a:srgbClr val="0D0D0D"/>
                </a:highlight>
                <a:latin typeface="Courier New"/>
                <a:ea typeface="Courier New"/>
                <a:cs typeface="Courier New"/>
                <a:sym typeface="Courier New"/>
              </a:rPr>
              <a:t> /&gt;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&lt;textarea </a:t>
            </a:r>
            <a:r>
              <a:rPr lang="en" sz="1050">
                <a:solidFill>
                  <a:srgbClr val="DF3079"/>
                </a:solidFill>
                <a:highlight>
                  <a:srgbClr val="0D0D0D"/>
                </a:highlight>
                <a:latin typeface="Courier New"/>
                <a:ea typeface="Courier New"/>
                <a:cs typeface="Courier New"/>
                <a:sym typeface="Courier New"/>
              </a:rPr>
              <a:t>name</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"message"</a:t>
            </a:r>
            <a:r>
              <a:rPr lang="en" sz="1050">
                <a:solidFill>
                  <a:srgbClr val="FFFFFF"/>
                </a:solidFill>
                <a:highlight>
                  <a:srgbClr val="0D0D0D"/>
                </a:highlight>
                <a:latin typeface="Courier New"/>
                <a:ea typeface="Courier New"/>
                <a:cs typeface="Courier New"/>
                <a:sym typeface="Courier New"/>
              </a:rPr>
              <a:t> </a:t>
            </a:r>
            <a:r>
              <a:rPr lang="en" sz="1050">
                <a:solidFill>
                  <a:srgbClr val="DF3079"/>
                </a:solidFill>
                <a:highlight>
                  <a:srgbClr val="0D0D0D"/>
                </a:highlight>
                <a:latin typeface="Courier New"/>
                <a:ea typeface="Courier New"/>
                <a:cs typeface="Courier New"/>
                <a:sym typeface="Courier New"/>
              </a:rPr>
              <a:t>placeholder</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"Your Message"</a:t>
            </a:r>
            <a:r>
              <a:rPr lang="en" sz="1050">
                <a:solidFill>
                  <a:srgbClr val="FFFFFF"/>
                </a:solidFill>
                <a:highlight>
                  <a:srgbClr val="0D0D0D"/>
                </a:highlight>
                <a:latin typeface="Courier New"/>
                <a:ea typeface="Courier New"/>
                <a:cs typeface="Courier New"/>
                <a:sym typeface="Courier New"/>
              </a:rPr>
              <a:t> /&gt;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&lt;button </a:t>
            </a:r>
            <a:r>
              <a:rPr lang="en" sz="1050">
                <a:solidFill>
                  <a:srgbClr val="DF3079"/>
                </a:solidFill>
                <a:highlight>
                  <a:srgbClr val="0D0D0D"/>
                </a:highlight>
                <a:latin typeface="Courier New"/>
                <a:ea typeface="Courier New"/>
                <a:cs typeface="Courier New"/>
                <a:sym typeface="Courier New"/>
              </a:rPr>
              <a:t>type</a:t>
            </a:r>
            <a:r>
              <a:rPr lang="en" sz="1050">
                <a:solidFill>
                  <a:srgbClr val="FFFFFF"/>
                </a:solidFill>
                <a:highlight>
                  <a:srgbClr val="0D0D0D"/>
                </a:highlight>
                <a:latin typeface="Courier New"/>
                <a:ea typeface="Courier New"/>
                <a:cs typeface="Courier New"/>
                <a:sym typeface="Courier New"/>
              </a:rPr>
              <a:t>=</a:t>
            </a:r>
            <a:r>
              <a:rPr lang="en" sz="1050">
                <a:solidFill>
                  <a:srgbClr val="00A67D"/>
                </a:solidFill>
                <a:highlight>
                  <a:srgbClr val="0D0D0D"/>
                </a:highlight>
                <a:latin typeface="Courier New"/>
                <a:ea typeface="Courier New"/>
                <a:cs typeface="Courier New"/>
                <a:sym typeface="Courier New"/>
              </a:rPr>
              <a:t>"submit"</a:t>
            </a:r>
            <a:r>
              <a:rPr lang="en" sz="1050">
                <a:solidFill>
                  <a:srgbClr val="FFFFFF"/>
                </a:solidFill>
                <a:highlight>
                  <a:srgbClr val="0D0D0D"/>
                </a:highlight>
                <a:latin typeface="Courier New"/>
                <a:ea typeface="Courier New"/>
                <a:cs typeface="Courier New"/>
                <a:sym typeface="Courier New"/>
              </a:rPr>
              <a:t>&gt;Send&lt;/button&gt;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&lt;/form&gt;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FFFFFF"/>
                </a:solidFill>
                <a:highlight>
                  <a:srgbClr val="0D0D0D"/>
                </a:highlight>
                <a:latin typeface="Courier New"/>
                <a:ea typeface="Courier New"/>
                <a:cs typeface="Courier New"/>
                <a:sym typeface="Courier New"/>
              </a:rPr>
              <a: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E95D3"/>
                </a:solidFill>
                <a:highlight>
                  <a:srgbClr val="0D0D0D"/>
                </a:highlight>
                <a:latin typeface="Courier New"/>
                <a:ea typeface="Courier New"/>
                <a:cs typeface="Courier New"/>
                <a:sym typeface="Courier New"/>
              </a:rPr>
              <a:t>export</a:t>
            </a:r>
            <a:r>
              <a:rPr lang="en" sz="1050">
                <a:solidFill>
                  <a:srgbClr val="FFFFFF"/>
                </a:solidFill>
                <a:highlight>
                  <a:srgbClr val="0D0D0D"/>
                </a:highlight>
                <a:latin typeface="Courier New"/>
                <a:ea typeface="Courier New"/>
                <a:cs typeface="Courier New"/>
                <a:sym typeface="Courier New"/>
              </a:rPr>
              <a:t> </a:t>
            </a:r>
            <a:r>
              <a:rPr lang="en" sz="1050">
                <a:solidFill>
                  <a:srgbClr val="2E95D3"/>
                </a:solidFill>
                <a:highlight>
                  <a:srgbClr val="0D0D0D"/>
                </a:highlight>
                <a:latin typeface="Courier New"/>
                <a:ea typeface="Courier New"/>
                <a:cs typeface="Courier New"/>
                <a:sym typeface="Courier New"/>
              </a:rPr>
              <a:t>default</a:t>
            </a:r>
            <a:r>
              <a:rPr lang="en" sz="1050">
                <a:solidFill>
                  <a:srgbClr val="FFFFFF"/>
                </a:solidFill>
                <a:highlight>
                  <a:srgbClr val="0D0D0D"/>
                </a:highlight>
                <a:latin typeface="Courier New"/>
                <a:ea typeface="Courier New"/>
                <a:cs typeface="Courier New"/>
                <a:sym typeface="Courier New"/>
              </a:rPr>
              <a:t> </a:t>
            </a:r>
            <a:r>
              <a:rPr lang="en" sz="1050">
                <a:solidFill>
                  <a:srgbClr val="F22C3D"/>
                </a:solidFill>
                <a:highlight>
                  <a:srgbClr val="0D0D0D"/>
                </a:highlight>
                <a:latin typeface="Courier New"/>
                <a:ea typeface="Courier New"/>
                <a:cs typeface="Courier New"/>
                <a:sym typeface="Courier New"/>
              </a:rPr>
              <a:t>MyComponent</a:t>
            </a:r>
            <a:r>
              <a:rPr lang="en" sz="1050">
                <a:solidFill>
                  <a:srgbClr val="FFFFFF"/>
                </a:solidFill>
                <a:highlight>
                  <a:srgbClr val="0D0D0D"/>
                </a:highlight>
                <a:latin typeface="Courier New"/>
                <a:ea typeface="Courier New"/>
                <a:cs typeface="Courier New"/>
                <a:sym typeface="Courier New"/>
              </a:rPr>
              <a: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16"/>
          <p:cNvSpPr txBox="1"/>
          <p:nvPr>
            <p:ph type="title"/>
          </p:nvPr>
        </p:nvSpPr>
        <p:spPr>
          <a:xfrm>
            <a:off x="445100" y="3123000"/>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sz="2500"/>
              <a:t>MOCKAPI - RESTFUL API - CRUD</a:t>
            </a:r>
            <a:endParaRPr sz="2500"/>
          </a:p>
        </p:txBody>
      </p:sp>
      <p:sp>
        <p:nvSpPr>
          <p:cNvPr id="994" name="Google Shape;994;p116"/>
          <p:cNvSpPr txBox="1"/>
          <p:nvPr>
            <p:ph idx="2" type="title"/>
          </p:nvPr>
        </p:nvSpPr>
        <p:spPr>
          <a:xfrm>
            <a:off x="445100" y="2334125"/>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BUỔI 18-19</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17"/>
          <p:cNvSpPr txBox="1"/>
          <p:nvPr>
            <p:ph type="title"/>
          </p:nvPr>
        </p:nvSpPr>
        <p:spPr>
          <a:xfrm>
            <a:off x="445100" y="3123000"/>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sz="2500"/>
              <a:t>PROJECT FINAL</a:t>
            </a:r>
            <a:endParaRPr sz="2500"/>
          </a:p>
        </p:txBody>
      </p:sp>
      <p:sp>
        <p:nvSpPr>
          <p:cNvPr id="1000" name="Google Shape;1000;p117"/>
          <p:cNvSpPr txBox="1"/>
          <p:nvPr>
            <p:ph idx="2" type="title"/>
          </p:nvPr>
        </p:nvSpPr>
        <p:spPr>
          <a:xfrm>
            <a:off x="445100" y="2334125"/>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BUỔI 20</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